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06" r:id="rId5"/>
    <p:sldMasterId id="2147483754" r:id="rId6"/>
    <p:sldMasterId id="2147483794" r:id="rId7"/>
    <p:sldMasterId id="2147483837" r:id="rId8"/>
  </p:sldMasterIdLst>
  <p:notesMasterIdLst>
    <p:notesMasterId r:id="rId28"/>
  </p:notesMasterIdLst>
  <p:sldIdLst>
    <p:sldId id="2141411602" r:id="rId9"/>
    <p:sldId id="2141411625" r:id="rId10"/>
    <p:sldId id="2141411603" r:id="rId11"/>
    <p:sldId id="2141411601" r:id="rId12"/>
    <p:sldId id="2141411605" r:id="rId13"/>
    <p:sldId id="2141411604" r:id="rId14"/>
    <p:sldId id="2141411626" r:id="rId15"/>
    <p:sldId id="2141411627" r:id="rId16"/>
    <p:sldId id="2141411628" r:id="rId17"/>
    <p:sldId id="2141411629" r:id="rId18"/>
    <p:sldId id="2141411630" r:id="rId19"/>
    <p:sldId id="2141411610" r:id="rId20"/>
    <p:sldId id="2141411608" r:id="rId21"/>
    <p:sldId id="2141411632" r:id="rId22"/>
    <p:sldId id="2141411633" r:id="rId23"/>
    <p:sldId id="2141411634" r:id="rId24"/>
    <p:sldId id="2141411635" r:id="rId25"/>
    <p:sldId id="2141411636" r:id="rId26"/>
    <p:sldId id="21414116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0C520F-FB80-4906-A48B-FE97B528D30C}">
          <p14:sldIdLst>
            <p14:sldId id="2141411602"/>
            <p14:sldId id="2141411625"/>
            <p14:sldId id="2141411603"/>
            <p14:sldId id="2141411601"/>
            <p14:sldId id="2141411605"/>
            <p14:sldId id="2141411604"/>
            <p14:sldId id="2141411626"/>
            <p14:sldId id="2141411627"/>
            <p14:sldId id="2141411628"/>
            <p14:sldId id="2141411629"/>
            <p14:sldId id="2141411630"/>
            <p14:sldId id="2141411610"/>
            <p14:sldId id="2141411608"/>
            <p14:sldId id="2141411632"/>
            <p14:sldId id="2141411633"/>
            <p14:sldId id="2141411634"/>
            <p14:sldId id="2141411635"/>
            <p14:sldId id="2141411636"/>
            <p14:sldId id="21414116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rtheimer, Joshua [JRDUS]" initials="WJ[" lastIdx="3" clrIdx="0">
    <p:extLst>
      <p:ext uri="{19B8F6BF-5375-455C-9EA6-DF929625EA0E}">
        <p15:presenceInfo xmlns:p15="http://schemas.microsoft.com/office/powerpoint/2012/main" userId="S::JWerthei@its.jnj.com::4534db54-45b5-44f5-bf7b-5fe68d6ee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8F00"/>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6631" autoAdjust="0"/>
  </p:normalViewPr>
  <p:slideViewPr>
    <p:cSldViewPr snapToGrid="0">
      <p:cViewPr>
        <p:scale>
          <a:sx n="130" d="100"/>
          <a:sy n="130" d="100"/>
        </p:scale>
        <p:origin x="77" y="-19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gsyan, Davit [JRDUS]" userId="3e31b559-84b2-4844-9a39-5ca6ce0fe171" providerId="ADAL" clId="{9E968D50-8ECE-4DB3-AA53-A367BD95CBC4}"/>
    <pc:docChg chg="modSld">
      <pc:chgData name="Sargsyan, Davit [JRDUS]" userId="3e31b559-84b2-4844-9a39-5ca6ce0fe171" providerId="ADAL" clId="{9E968D50-8ECE-4DB3-AA53-A367BD95CBC4}" dt="2024-09-16T18:22:05.272" v="0"/>
      <pc:docMkLst>
        <pc:docMk/>
      </pc:docMkLst>
      <pc:sldChg chg="modSp">
        <pc:chgData name="Sargsyan, Davit [JRDUS]" userId="3e31b559-84b2-4844-9a39-5ca6ce0fe171" providerId="ADAL" clId="{9E968D50-8ECE-4DB3-AA53-A367BD95CBC4}" dt="2024-09-16T18:22:05.272" v="0"/>
        <pc:sldMkLst>
          <pc:docMk/>
          <pc:sldMk cId="815978270" sldId="2141411627"/>
        </pc:sldMkLst>
        <pc:graphicFrameChg chg="mod">
          <ac:chgData name="Sargsyan, Davit [JRDUS]" userId="3e31b559-84b2-4844-9a39-5ca6ce0fe171" providerId="ADAL" clId="{9E968D50-8ECE-4DB3-AA53-A367BD95CBC4}" dt="2024-09-16T18:22:05.272" v="0"/>
          <ac:graphicFrameMkLst>
            <pc:docMk/>
            <pc:sldMk cId="815978270" sldId="2141411627"/>
            <ac:graphicFrameMk id="8" creationId="{D6A27EC5-5E04-1D94-DE8C-7A970ACCAED5}"/>
          </ac:graphicFrameMkLst>
        </pc:graphicFrameChg>
      </pc:sldChg>
    </pc:docChg>
  </pc:docChgLst>
  <pc:docChgLst>
    <pc:chgData name="Sargsyan, Davit [JRDUS]" userId="3e31b559-84b2-4844-9a39-5ca6ce0fe171" providerId="ADAL" clId="{FFF6E8EB-58C6-4960-ABF0-9F2D98053DB6}"/>
    <pc:docChg chg="undo redo custSel modSld">
      <pc:chgData name="Sargsyan, Davit [JRDUS]" userId="3e31b559-84b2-4844-9a39-5ca6ce0fe171" providerId="ADAL" clId="{FFF6E8EB-58C6-4960-ABF0-9F2D98053DB6}" dt="2024-09-15T14:44:47.624" v="5" actId="14826"/>
      <pc:docMkLst>
        <pc:docMk/>
      </pc:docMkLst>
      <pc:sldChg chg="modSp mod">
        <pc:chgData name="Sargsyan, Davit [JRDUS]" userId="3e31b559-84b2-4844-9a39-5ca6ce0fe171" providerId="ADAL" clId="{FFF6E8EB-58C6-4960-ABF0-9F2D98053DB6}" dt="2024-09-15T14:43:23.795" v="2" actId="14826"/>
        <pc:sldMkLst>
          <pc:docMk/>
          <pc:sldMk cId="1207616918" sldId="2141411635"/>
        </pc:sldMkLst>
        <pc:picChg chg="mod">
          <ac:chgData name="Sargsyan, Davit [JRDUS]" userId="3e31b559-84b2-4844-9a39-5ca6ce0fe171" providerId="ADAL" clId="{FFF6E8EB-58C6-4960-ABF0-9F2D98053DB6}" dt="2024-09-15T14:43:23.795" v="2" actId="14826"/>
          <ac:picMkLst>
            <pc:docMk/>
            <pc:sldMk cId="1207616918" sldId="2141411635"/>
            <ac:picMk id="4" creationId="{E00466AA-949C-F2E9-EAF4-8DEFDDDF9844}"/>
          </ac:picMkLst>
        </pc:picChg>
      </pc:sldChg>
      <pc:sldChg chg="modSp mod">
        <pc:chgData name="Sargsyan, Davit [JRDUS]" userId="3e31b559-84b2-4844-9a39-5ca6ce0fe171" providerId="ADAL" clId="{FFF6E8EB-58C6-4960-ABF0-9F2D98053DB6}" dt="2024-09-15T14:44:47.624" v="5" actId="14826"/>
        <pc:sldMkLst>
          <pc:docMk/>
          <pc:sldMk cId="3889745624" sldId="2141411636"/>
        </pc:sldMkLst>
        <pc:picChg chg="mod">
          <ac:chgData name="Sargsyan, Davit [JRDUS]" userId="3e31b559-84b2-4844-9a39-5ca6ce0fe171" providerId="ADAL" clId="{FFF6E8EB-58C6-4960-ABF0-9F2D98053DB6}" dt="2024-09-15T14:44:47.624" v="5" actId="14826"/>
          <ac:picMkLst>
            <pc:docMk/>
            <pc:sldMk cId="3889745624" sldId="2141411636"/>
            <ac:picMk id="4" creationId="{E00466AA-949C-F2E9-EAF4-8DEFDDDF98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A193D-4798-44AF-8FB3-7CD7EC01CB28}"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EB2F2-8684-42EF-83B9-84D494C390F4}" type="slidenum">
              <a:rPr lang="en-US" smtClean="0"/>
              <a:t>‹#›</a:t>
            </a:fld>
            <a:endParaRPr lang="en-US"/>
          </a:p>
        </p:txBody>
      </p:sp>
    </p:spTree>
    <p:extLst>
      <p:ext uri="{BB962C8B-B14F-4D97-AF65-F5344CB8AC3E}">
        <p14:creationId xmlns:p14="http://schemas.microsoft.com/office/powerpoint/2010/main" val="131835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Photo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393A-A2CE-49CD-8F14-22C2050378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0765" y="320147"/>
            <a:ext cx="11580391" cy="5682715"/>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061283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p:nvSpPr>
        <p:spPr>
          <a:xfrm>
            <a:off x="8700447" y="4871291"/>
            <a:ext cx="2603763"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Barbara, </a:t>
            </a:r>
            <a:r>
              <a:rPr lang="en-US" sz="833" b="1" i="1" err="1">
                <a:latin typeface="Verdana" panose="020B0604030504040204" pitchFamily="34" charset="0"/>
                <a:ea typeface="Verdana" panose="020B0604030504040204" pitchFamily="34" charset="0"/>
                <a:cs typeface="Verdana" panose="020B0604030504040204" pitchFamily="34" charset="0"/>
              </a:rPr>
              <a:t>Verbloemen</a:t>
            </a:r>
            <a:r>
              <a:rPr lang="en-US" sz="833" b="1">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9845423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userDrawn="1"/>
        </p:nvSpPr>
        <p:spPr>
          <a:xfrm>
            <a:off x="8605520" y="4871291"/>
            <a:ext cx="2698690"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Rhonda Fenwick, </a:t>
            </a:r>
            <a:r>
              <a:rPr lang="en-US" sz="833" b="1" i="1" dirty="0">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dirty="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dirty="0">
                <a:latin typeface="Verdana" panose="020B0604030504040204" pitchFamily="34" charset="0"/>
                <a:ea typeface="Verdana" panose="020B0604030504040204" pitchFamily="34" charset="0"/>
                <a:cs typeface="Verdana" panose="020B0604030504040204" pitchFamily="34" charset="0"/>
              </a:rPr>
            </a:br>
            <a:r>
              <a:rPr lang="en-US" sz="833" b="0" i="0" dirty="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3049761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userDrawn="1"/>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userDrawn="1"/>
        </p:nvSpPr>
        <p:spPr>
          <a:xfrm>
            <a:off x="8700447" y="4871291"/>
            <a:ext cx="2603763"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Barbara, </a:t>
            </a:r>
            <a:r>
              <a:rPr lang="en-US" sz="833" b="1" i="1" dirty="0" err="1">
                <a:latin typeface="Verdana" panose="020B0604030504040204" pitchFamily="34" charset="0"/>
                <a:ea typeface="Verdana" panose="020B0604030504040204" pitchFamily="34" charset="0"/>
                <a:cs typeface="Verdana" panose="020B0604030504040204" pitchFamily="34" charset="0"/>
              </a:rPr>
              <a:t>Verbloemen</a:t>
            </a:r>
            <a:r>
              <a:rPr lang="en-US" sz="833" b="1" dirty="0">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dirty="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26777962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sp>
        <p:nvSpPr>
          <p:cNvPr id="3" name="Rectangle 2"/>
          <p:cNvSpPr/>
          <p:nvPr userDrawn="1"/>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dirty="0"/>
              <a:t>Title</a:t>
            </a:r>
            <a:br>
              <a:rPr lang="en-US" dirty="0"/>
            </a:br>
            <a:r>
              <a:rPr lang="en-US" dirty="0"/>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870743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dirty="0">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127185660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userDrawn="1"/>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dirty="0">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70092002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dirty="0"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64304409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763039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54392303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3562641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42227563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_Blank">
    <p:spTree>
      <p:nvGrpSpPr>
        <p:cNvPr id="1" name=""/>
        <p:cNvGrpSpPr/>
        <p:nvPr/>
      </p:nvGrpSpPr>
      <p:grpSpPr>
        <a:xfrm>
          <a:off x="0" y="0"/>
          <a:ext cx="0" cy="0"/>
          <a:chOff x="0" y="0"/>
          <a:chExt cx="0" cy="0"/>
        </a:xfrm>
      </p:grpSpPr>
      <p:sp>
        <p:nvSpPr>
          <p:cNvPr id="3" name="Rectangle 2"/>
          <p:cNvSpPr/>
          <p:nvPr/>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141597340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9403186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Click to edit Master </a:t>
            </a:r>
            <a:br>
              <a:rPr lang="en-US" dirty="0"/>
            </a:br>
            <a:r>
              <a:rPr lang="en-US" dirty="0"/>
              <a:t>divider style</a:t>
            </a:r>
          </a:p>
        </p:txBody>
      </p:sp>
    </p:spTree>
    <p:extLst>
      <p:ext uri="{BB962C8B-B14F-4D97-AF65-F5344CB8AC3E}">
        <p14:creationId xmlns:p14="http://schemas.microsoft.com/office/powerpoint/2010/main" val="20303345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dirty="0"/>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6856307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dirty="0"/>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6534606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68142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dirty="0"/>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7531472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dirty="0"/>
              <a:t>Edit Master text styles</a:t>
            </a:r>
          </a:p>
        </p:txBody>
      </p:sp>
    </p:spTree>
    <p:extLst>
      <p:ext uri="{BB962C8B-B14F-4D97-AF65-F5344CB8AC3E}">
        <p14:creationId xmlns:p14="http://schemas.microsoft.com/office/powerpoint/2010/main" val="13608295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dirty="0"/>
              <a:t>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28455912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dirty="0"/>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4292479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12668335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5762097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dirty="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210206822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Tree>
    <p:extLst>
      <p:ext uri="{BB962C8B-B14F-4D97-AF65-F5344CB8AC3E}">
        <p14:creationId xmlns:p14="http://schemas.microsoft.com/office/powerpoint/2010/main" val="32936651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dirty="0"/>
              <a:t>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dirty="0"/>
              <a:t>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dirty="0"/>
              <a:t>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dirty="0"/>
              <a:t>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Tree>
    <p:extLst>
      <p:ext uri="{BB962C8B-B14F-4D97-AF65-F5344CB8AC3E}">
        <p14:creationId xmlns:p14="http://schemas.microsoft.com/office/powerpoint/2010/main" val="20373076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userDrawn="1"/>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userDrawn="1"/>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userDrawn="1"/>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userDrawn="1"/>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dirty="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dirty="0"/>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dirty="0"/>
              <a:t>Edit Subhead</a:t>
            </a:r>
          </a:p>
        </p:txBody>
      </p:sp>
    </p:spTree>
    <p:extLst>
      <p:ext uri="{BB962C8B-B14F-4D97-AF65-F5344CB8AC3E}">
        <p14:creationId xmlns:p14="http://schemas.microsoft.com/office/powerpoint/2010/main" val="95131303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dirty="0"/>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dirty="0"/>
              <a:t>Footnotes and Sources</a:t>
            </a:r>
          </a:p>
        </p:txBody>
      </p:sp>
    </p:spTree>
    <p:extLst>
      <p:ext uri="{BB962C8B-B14F-4D97-AF65-F5344CB8AC3E}">
        <p14:creationId xmlns:p14="http://schemas.microsoft.com/office/powerpoint/2010/main" val="34785105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dirty="0"/>
              <a:t>Full Bleed Image</a:t>
            </a:r>
          </a:p>
          <a:p>
            <a:endParaRPr lang="en-US" dirty="0"/>
          </a:p>
          <a:p>
            <a:r>
              <a:rPr lang="en-US" dirty="0"/>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dirty="0"/>
              <a:t>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Edit Master text styles</a:t>
            </a:r>
          </a:p>
        </p:txBody>
      </p:sp>
    </p:spTree>
    <p:extLst>
      <p:ext uri="{BB962C8B-B14F-4D97-AF65-F5344CB8AC3E}">
        <p14:creationId xmlns:p14="http://schemas.microsoft.com/office/powerpoint/2010/main" val="33463889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dirty="0"/>
          </a:p>
        </p:txBody>
      </p:sp>
    </p:spTree>
    <p:extLst>
      <p:ext uri="{BB962C8B-B14F-4D97-AF65-F5344CB8AC3E}">
        <p14:creationId xmlns:p14="http://schemas.microsoft.com/office/powerpoint/2010/main" val="212027569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153500722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40153181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dirty="0"/>
              <a:t>“Click to edit quote </a:t>
            </a:r>
            <a:br>
              <a:rPr lang="en-US" dirty="0"/>
            </a:br>
            <a:r>
              <a:rPr lang="en-US" dirty="0"/>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 Attribution</a:t>
            </a:r>
          </a:p>
        </p:txBody>
      </p:sp>
    </p:spTree>
    <p:extLst>
      <p:ext uri="{BB962C8B-B14F-4D97-AF65-F5344CB8AC3E}">
        <p14:creationId xmlns:p14="http://schemas.microsoft.com/office/powerpoint/2010/main" val="37731331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10093494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38062154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_CVM">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F1E941-C88F-6A42-8F8E-341B698E28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1" name="Group 10">
            <a:extLst>
              <a:ext uri="{FF2B5EF4-FFF2-40B4-BE49-F238E27FC236}">
                <a16:creationId xmlns:a16="http://schemas.microsoft.com/office/drawing/2014/main" id="{6208AF01-AC3D-CD45-B6FC-40921B56D168}"/>
              </a:ext>
            </a:extLst>
          </p:cNvPr>
          <p:cNvGrpSpPr/>
          <p:nvPr userDrawn="1"/>
        </p:nvGrpSpPr>
        <p:grpSpPr>
          <a:xfrm>
            <a:off x="323516" y="4709966"/>
            <a:ext cx="11544969" cy="1292895"/>
            <a:chOff x="386615" y="5651959"/>
            <a:chExt cx="13853963" cy="1551474"/>
          </a:xfrm>
        </p:grpSpPr>
        <p:sp>
          <p:nvSpPr>
            <p:cNvPr id="13" name="Rectangle 12">
              <a:extLst>
                <a:ext uri="{FF2B5EF4-FFF2-40B4-BE49-F238E27FC236}">
                  <a16:creationId xmlns:a16="http://schemas.microsoft.com/office/drawing/2014/main" id="{7801CE55-4224-FB4C-AECE-3E93584E282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0C0F9FC4-6F02-454D-AE22-11662946DDE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5" name="TextBox 14">
            <a:extLst>
              <a:ext uri="{FF2B5EF4-FFF2-40B4-BE49-F238E27FC236}">
                <a16:creationId xmlns:a16="http://schemas.microsoft.com/office/drawing/2014/main" id="{4D0FEE1D-8419-DA44-8AFC-EE770B8A5490}"/>
              </a:ext>
            </a:extLst>
          </p:cNvPr>
          <p:cNvSpPr txBox="1"/>
          <p:nvPr userDrawn="1"/>
        </p:nvSpPr>
        <p:spPr>
          <a:xfrm>
            <a:off x="8161131" y="4871291"/>
            <a:ext cx="3143079" cy="789063"/>
          </a:xfrm>
          <a:prstGeom prst="rect">
            <a:avLst/>
          </a:prstGeom>
          <a:noFill/>
        </p:spPr>
        <p:txBody>
          <a:bodyPr wrap="square" rtlCol="0">
            <a:noAutofit/>
          </a:bodyPr>
          <a:lstStyle/>
          <a:p>
            <a:pPr marL="0" marR="0" indent="0" algn="r" defTabSz="608486" rtl="0" eaLnBrk="1" fontAlgn="base" latinLnBrk="0" hangingPunct="1">
              <a:lnSpc>
                <a:spcPct val="100000"/>
              </a:lnSpc>
              <a:spcBef>
                <a:spcPct val="50000"/>
              </a:spcBef>
              <a:spcAft>
                <a:spcPct val="0"/>
              </a:spcAft>
              <a:buClrTx/>
              <a:buSzTx/>
              <a:buFontTx/>
              <a:buNone/>
              <a:tabLst/>
              <a:defRPr/>
            </a:pPr>
            <a:r>
              <a:rPr lang="en-US" sz="833" b="1">
                <a:latin typeface="Verdana" panose="020B0604030504040204" pitchFamily="34" charset="0"/>
                <a:ea typeface="Verdana" panose="020B0604030504040204" pitchFamily="34" charset="0"/>
                <a:cs typeface="Verdana" panose="020B0604030504040204" pitchFamily="34" charset="0"/>
              </a:rPr>
              <a:t>Venous thrombosis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4027540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_Immun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9A4CA-027A-DA4F-83C9-790B0F9B3DC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5" name="Rectangle 14">
            <a:extLst>
              <a:ext uri="{FF2B5EF4-FFF2-40B4-BE49-F238E27FC236}">
                <a16:creationId xmlns:a16="http://schemas.microsoft.com/office/drawing/2014/main" id="{C7D73A4B-3E61-2E40-A018-5B86341CF698}"/>
              </a:ext>
            </a:extLst>
          </p:cNvPr>
          <p:cNvSpPr/>
          <p:nvPr userDrawn="1"/>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2E5B76B5-B71D-564B-9096-91DD532C4971}"/>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TextBox 16">
            <a:extLst>
              <a:ext uri="{FF2B5EF4-FFF2-40B4-BE49-F238E27FC236}">
                <a16:creationId xmlns:a16="http://schemas.microsoft.com/office/drawing/2014/main" id="{7D3C2FEE-EC31-5D41-97F4-7622FEB87C74}"/>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3583889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_Immunolog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72E394-838A-384D-936B-3C9528F9AB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0" name="Group 9">
            <a:extLst>
              <a:ext uri="{FF2B5EF4-FFF2-40B4-BE49-F238E27FC236}">
                <a16:creationId xmlns:a16="http://schemas.microsoft.com/office/drawing/2014/main" id="{009BDEE4-3BEE-6547-A0B2-449DB8FEFA6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1198FE1-8E59-0341-B365-661124F866DE}"/>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6F0B3940-A04A-B742-94A8-A64DA5B528A0}"/>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BA96E01-B0DC-2F4C-B6CB-FC8F3FABC56F}"/>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407883259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_IDV">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1082FD-0884-3D43-BCD7-119ECBBAC83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515" y="323957"/>
            <a:ext cx="11544342" cy="5671882"/>
          </a:xfrm>
          <a:prstGeom prst="rect">
            <a:avLst/>
          </a:prstGeom>
        </p:spPr>
      </p:pic>
      <p:grpSp>
        <p:nvGrpSpPr>
          <p:cNvPr id="11" name="Group 10">
            <a:extLst>
              <a:ext uri="{FF2B5EF4-FFF2-40B4-BE49-F238E27FC236}">
                <a16:creationId xmlns:a16="http://schemas.microsoft.com/office/drawing/2014/main" id="{027A947E-788D-0545-9331-55652D3A5952}"/>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48CA2FB7-F8DF-9246-A5E4-0789DF6196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CE8E032D-96F0-684E-8B8D-DF0A74F1D12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6B28B8A-C4B8-414F-BFAC-F5496C98C8BA}"/>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Hepatitis B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76065697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_IDV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BEE7AD-5796-AD49-8B68-C004B1AB85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2877DC-3713-B84F-9E2D-08E0CBB0BA7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1B950604-0BCD-8A4A-B1A7-DD92F08EFD6D}"/>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02D0E29-7813-4D4F-829D-E0C13696F93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84DF68C-CCCE-F046-806F-F49FBA2D560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The structure of HIV</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6035269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_IDV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FD14E8-7C52-C948-9930-81F859B5DC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6189" y="320145"/>
            <a:ext cx="11544342" cy="5675693"/>
          </a:xfrm>
          <a:prstGeom prst="rect">
            <a:avLst/>
          </a:prstGeom>
        </p:spPr>
      </p:pic>
      <p:grpSp>
        <p:nvGrpSpPr>
          <p:cNvPr id="11" name="Group 10">
            <a:extLst>
              <a:ext uri="{FF2B5EF4-FFF2-40B4-BE49-F238E27FC236}">
                <a16:creationId xmlns:a16="http://schemas.microsoft.com/office/drawing/2014/main" id="{07684845-C413-F84F-8D5A-9277F16579C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AF60C3FF-4B1A-D14E-B10F-AEFC3D19096C}"/>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4535DD46-8246-A143-81D0-CF08F80BB411}"/>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F1CBE74E-7BD8-C84F-90A9-3B1FF87EDC6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H1N1 influenza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2700106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_Neur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4CA48-2313-4746-A8E4-768F01261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0CBA92-C8CA-2A4F-A815-AA341AF8232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80DAC0C8-8B03-C048-B540-E4CDBDA363A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1A7491E8-F2A1-3340-A3E6-F2AC306959F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658CF25-82FE-2E43-81D3-0BA9ECAE51C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Active neuron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87458890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_Neuro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445485-5CD5-364F-B082-7A2F2469AF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F9A1411D-CC8F-7A42-95C8-79BE2D7C28CB}"/>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7719B8A5-31D0-2C40-B224-25C1CA41B6E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A9DBEB63-1DB6-0B4E-B114-9B146E9BF58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448EBD90-B386-C24D-9F64-5FA16ED26B40}"/>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Nerve fibers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78074181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_Onc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8259AF-CA90-B14E-B4CD-FBAA641F48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469" y="320144"/>
            <a:ext cx="11544341" cy="5675693"/>
          </a:xfrm>
          <a:prstGeom prst="rect">
            <a:avLst/>
          </a:prstGeom>
        </p:spPr>
      </p:pic>
      <p:grpSp>
        <p:nvGrpSpPr>
          <p:cNvPr id="11" name="Group 10">
            <a:extLst>
              <a:ext uri="{FF2B5EF4-FFF2-40B4-BE49-F238E27FC236}">
                <a16:creationId xmlns:a16="http://schemas.microsoft.com/office/drawing/2014/main" id="{839F230D-FE3A-A540-B499-7B172BE8707E}"/>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7366D08-1E86-AE40-B5AE-2CFCA61F17B7}"/>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29E31A7-9628-B940-AC74-3F8BCE32D90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E182241-7395-1A49-AF2B-CB99D5DCBB92}"/>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 cell lymphocyte with receptors to kill cancer </a:t>
            </a:r>
            <a:br>
              <a:rPr lang="en-US" sz="833" b="1">
                <a:latin typeface="Verdana" panose="020B0604030504040204" pitchFamily="34" charset="0"/>
                <a:ea typeface="Verdana" panose="020B0604030504040204" pitchFamily="34" charset="0"/>
                <a:cs typeface="Verdana" panose="020B0604030504040204" pitchFamily="34" charset="0"/>
              </a:rPr>
            </a:br>
            <a:r>
              <a:rPr lang="en-US" sz="833" b="1">
                <a:latin typeface="Verdana" panose="020B0604030504040204" pitchFamily="34" charset="0"/>
                <a:ea typeface="Verdana" panose="020B0604030504040204" pitchFamily="34" charset="0"/>
                <a:cs typeface="Verdana" panose="020B0604030504040204" pitchFamily="34" charset="0"/>
              </a:rPr>
              <a:t>cell in cancer immunotherapy 3D render</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155148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9100152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_Oncology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6AB4FC-C63A-8748-8E7D-3F81058A4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07BBF164-79BA-3E49-9740-66A2EAFABBE3}"/>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5F888159-E7F2-5E4A-B7E9-0E96117709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121583B-1AAE-1E4E-A8E2-4DE0A42820DF}"/>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CD003F7-8A14-334A-9AAA-F43FA3F1D97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3D illustration of T cells or cancer cells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84129986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_Pulmonary Hypertens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38C2D9-3356-0D44-9015-283322ACD1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86407" y="313123"/>
            <a:ext cx="5681450" cy="5675693"/>
          </a:xfrm>
          <a:prstGeom prst="rect">
            <a:avLst/>
          </a:prstGeom>
        </p:spPr>
      </p:pic>
      <p:pic>
        <p:nvPicPr>
          <p:cNvPr id="11" name="Picture 10">
            <a:extLst>
              <a:ext uri="{FF2B5EF4-FFF2-40B4-BE49-F238E27FC236}">
                <a16:creationId xmlns:a16="http://schemas.microsoft.com/office/drawing/2014/main" id="{C1E8817C-B4F8-E447-949E-B96D9471A6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3830" y="320145"/>
            <a:ext cx="5861949" cy="5675693"/>
          </a:xfrm>
          <a:prstGeom prst="rect">
            <a:avLst/>
          </a:prstGeom>
        </p:spPr>
      </p:pic>
      <p:grpSp>
        <p:nvGrpSpPr>
          <p:cNvPr id="14" name="Group 13">
            <a:extLst>
              <a:ext uri="{FF2B5EF4-FFF2-40B4-BE49-F238E27FC236}">
                <a16:creationId xmlns:a16="http://schemas.microsoft.com/office/drawing/2014/main" id="{F3477FAA-A146-364E-972D-2533107425A9}"/>
              </a:ext>
            </a:extLst>
          </p:cNvPr>
          <p:cNvGrpSpPr/>
          <p:nvPr userDrawn="1"/>
        </p:nvGrpSpPr>
        <p:grpSpPr>
          <a:xfrm>
            <a:off x="323516" y="4709966"/>
            <a:ext cx="11544969" cy="1292895"/>
            <a:chOff x="386615" y="5651959"/>
            <a:chExt cx="13853963" cy="1551474"/>
          </a:xfrm>
        </p:grpSpPr>
        <p:sp>
          <p:nvSpPr>
            <p:cNvPr id="15" name="Rectangle 14">
              <a:extLst>
                <a:ext uri="{FF2B5EF4-FFF2-40B4-BE49-F238E27FC236}">
                  <a16:creationId xmlns:a16="http://schemas.microsoft.com/office/drawing/2014/main" id="{E80BEA89-89D8-F146-982B-AB5092F71094}"/>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D8C8249B-84CE-1244-9F4C-E719D96F0FDB}"/>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7" name="TextBox 16">
            <a:extLst>
              <a:ext uri="{FF2B5EF4-FFF2-40B4-BE49-F238E27FC236}">
                <a16:creationId xmlns:a16="http://schemas.microsoft.com/office/drawing/2014/main" id="{E79AE8DA-D7EA-7F4B-AD95-BF36097CAD2F}"/>
              </a:ext>
            </a:extLst>
          </p:cNvPr>
          <p:cNvSpPr txBox="1"/>
          <p:nvPr userDrawn="1"/>
        </p:nvSpPr>
        <p:spPr>
          <a:xfrm>
            <a:off x="8371115" y="4871291"/>
            <a:ext cx="2933096" cy="789063"/>
          </a:xfrm>
          <a:prstGeom prst="rect">
            <a:avLst/>
          </a:prstGeom>
          <a:noFill/>
        </p:spPr>
        <p:txBody>
          <a:bodyPr wrap="square" rtlCol="0">
            <a:noAutofit/>
          </a:bodyPr>
          <a:lstStyle/>
          <a:p>
            <a:pPr algn="r"/>
            <a:r>
              <a:rPr lang="en-US" sz="833" b="1" kern="1200">
                <a:solidFill>
                  <a:schemeClr val="tx1"/>
                </a:solidFill>
                <a:latin typeface="Verdana" panose="020B0604030504040204" pitchFamily="34" charset="0"/>
                <a:ea typeface="Verdana" panose="020B0604030504040204" pitchFamily="34" charset="0"/>
                <a:cs typeface="Verdana" panose="020B0604030504040204" pitchFamily="34" charset="0"/>
              </a:rPr>
              <a:t>Normal healthy artery (left) compared to disease artery due to pulmonary hypertension with massive thickening of the pulmonary artery with thick tunic media</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749524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sp>
        <p:nvSpPr>
          <p:cNvPr id="3" name="Rectangle 2"/>
          <p:cNvSpPr/>
          <p:nvPr userDrawn="1"/>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9" name="Picture 8">
            <a:extLst>
              <a:ext uri="{FF2B5EF4-FFF2-40B4-BE49-F238E27FC236}">
                <a16:creationId xmlns:a16="http://schemas.microsoft.com/office/drawing/2014/main" id="{3ACE7467-6CBA-0A4D-A70C-895B4F123274}"/>
              </a:ext>
            </a:extLst>
          </p:cNvPr>
          <p:cNvPicPr>
            <a:picLocks noChangeAspect="1"/>
          </p:cNvPicPr>
          <p:nvPr userDrawn="1"/>
        </p:nvPicPr>
        <p:blipFill>
          <a:blip r:embed="rId2"/>
          <a:stretch>
            <a:fillRect/>
          </a:stretch>
        </p:blipFill>
        <p:spPr>
          <a:xfrm>
            <a:off x="700617" y="344646"/>
            <a:ext cx="3227917" cy="652837"/>
          </a:xfrm>
          <a:prstGeom prst="rect">
            <a:avLst/>
          </a:prstGeom>
        </p:spPr>
      </p:pic>
    </p:spTree>
    <p:extLst>
      <p:ext uri="{BB962C8B-B14F-4D97-AF65-F5344CB8AC3E}">
        <p14:creationId xmlns:p14="http://schemas.microsoft.com/office/powerpoint/2010/main" val="165799455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2A7BB-B2C4-444C-A69B-088421431793}"/>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5944776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E81E43-6E63-A543-99BF-474CC9FA02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userDrawn="1"/>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995175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78A008EB-AB52-3743-A7A3-6F4BF64FD9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3281231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2403403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26479147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01830519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855922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46081136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2481009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27762103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2532345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662763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4285592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4661712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Tree>
    <p:extLst>
      <p:ext uri="{BB962C8B-B14F-4D97-AF65-F5344CB8AC3E}">
        <p14:creationId xmlns:p14="http://schemas.microsoft.com/office/powerpoint/2010/main" val="41165709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4773799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5549862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703559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3243884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2481917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162465457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27165680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userDrawn="1"/>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userDrawn="1"/>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userDrawn="1"/>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userDrawn="1"/>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1404725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29827414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Edit Master text styles</a:t>
            </a:r>
          </a:p>
        </p:txBody>
      </p:sp>
    </p:spTree>
    <p:extLst>
      <p:ext uri="{BB962C8B-B14F-4D97-AF65-F5344CB8AC3E}">
        <p14:creationId xmlns:p14="http://schemas.microsoft.com/office/powerpoint/2010/main" val="43409509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99158426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5340751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3775557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838705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69240360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0609D-C397-C648-8C8D-8E0A869AC56F}"/>
              </a:ext>
            </a:extLst>
          </p:cNvPr>
          <p:cNvPicPr>
            <a:picLocks noChangeAspect="1"/>
          </p:cNvPicPr>
          <p:nvPr userDrawn="1"/>
        </p:nvPicPr>
        <p:blipFill>
          <a:blip r:embed="rId2"/>
          <a:stretch>
            <a:fillRect/>
          </a:stretch>
        </p:blipFill>
        <p:spPr>
          <a:xfrm>
            <a:off x="2631440" y="2332340"/>
            <a:ext cx="6929120" cy="2200299"/>
          </a:xfrm>
          <a:prstGeom prst="rect">
            <a:avLst/>
          </a:prstGeom>
        </p:spPr>
      </p:pic>
    </p:spTree>
    <p:extLst>
      <p:ext uri="{BB962C8B-B14F-4D97-AF65-F5344CB8AC3E}">
        <p14:creationId xmlns:p14="http://schemas.microsoft.com/office/powerpoint/2010/main" val="200581428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AA5F-AA1D-4C51-A6B5-F7E8571F3BC9}"/>
              </a:ext>
            </a:extLst>
          </p:cNvPr>
          <p:cNvSpPr>
            <a:spLocks noGrp="1"/>
          </p:cNvSpPr>
          <p:nvPr>
            <p:ph type="ctrTitle"/>
          </p:nvPr>
        </p:nvSpPr>
        <p:spPr>
          <a:xfrm>
            <a:off x="1524000" y="1847970"/>
            <a:ext cx="9144000" cy="166199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5D637B-C17E-4CFD-8D65-F771C7520D7B}"/>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30E58D-60AE-4FB1-A0A4-AB613FD190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070AA1-033D-49FC-873A-E26B3A2C78DE}"/>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DBE1A8A3-4C17-4E3F-AEF2-0FF831AAC979}"/>
              </a:ext>
            </a:extLst>
          </p:cNvPr>
          <p:cNvSpPr>
            <a:spLocks noGrp="1"/>
          </p:cNvSpPr>
          <p:nvPr>
            <p:ph type="sldNum" sz="quarter" idx="12"/>
          </p:nvPr>
        </p:nvSpPr>
        <p:spPr/>
        <p:txBody>
          <a:bodyPr/>
          <a:lstStyle/>
          <a:p>
            <a:fld id="{19C4672D-1977-48C9-B1D2-428C5A7C17C0}" type="slidenum">
              <a:rPr lang="en-US" smtClean="0"/>
              <a:t>‹#›</a:t>
            </a:fld>
            <a:endParaRPr lang="en-US"/>
          </a:p>
        </p:txBody>
      </p:sp>
    </p:spTree>
    <p:extLst>
      <p:ext uri="{BB962C8B-B14F-4D97-AF65-F5344CB8AC3E}">
        <p14:creationId xmlns:p14="http://schemas.microsoft.com/office/powerpoint/2010/main" val="5731511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10500" b="0" i="0" spc="0" baseline="0">
                <a:solidFill>
                  <a:schemeClr val="bg1"/>
                </a:solidFill>
                <a:latin typeface="+mj-lt"/>
              </a:defRPr>
            </a:lvl1pPr>
          </a:lstStyle>
          <a:p>
            <a:r>
              <a:rPr lang="en-GB" dirty="0"/>
              <a:t>Longer titles will shrink automatically</a:t>
            </a:r>
          </a:p>
        </p:txBody>
      </p:sp>
      <p:sp>
        <p:nvSpPr>
          <p:cNvPr id="3" name="Graphic 3">
            <a:extLst>
              <a:ext uri="{FF2B5EF4-FFF2-40B4-BE49-F238E27FC236}">
                <a16:creationId xmlns:a16="http://schemas.microsoft.com/office/drawing/2014/main" id="{1B742B80-7D42-6342-D318-238C7A6CC61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6" name="Subtitle 2">
            <a:extLst>
              <a:ext uri="{FF2B5EF4-FFF2-40B4-BE49-F238E27FC236}">
                <a16:creationId xmlns:a16="http://schemas.microsoft.com/office/drawing/2014/main" id="{342D80B8-9D94-A4FE-A104-C937BDCF8941}"/>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Tree>
    <p:extLst>
      <p:ext uri="{BB962C8B-B14F-4D97-AF65-F5344CB8AC3E}">
        <p14:creationId xmlns:p14="http://schemas.microsoft.com/office/powerpoint/2010/main" val="314763973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10500" b="0" i="0" spc="0" baseline="0">
                <a:solidFill>
                  <a:schemeClr val="accent1"/>
                </a:solidFill>
                <a:latin typeface="+mj-lt"/>
              </a:defRPr>
            </a:lvl1pPr>
          </a:lstStyle>
          <a:p>
            <a:r>
              <a:rPr lang="en-GB" dirty="0"/>
              <a:t>Longer titles will shrink automatically</a:t>
            </a:r>
          </a:p>
        </p:txBody>
      </p:sp>
      <p:sp>
        <p:nvSpPr>
          <p:cNvPr id="2" name="Graphic 3">
            <a:extLst>
              <a:ext uri="{FF2B5EF4-FFF2-40B4-BE49-F238E27FC236}">
                <a16:creationId xmlns:a16="http://schemas.microsoft.com/office/drawing/2014/main" id="{451705C3-64AD-B944-7DD9-8FF5ECC05A87}"/>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
        <p:nvSpPr>
          <p:cNvPr id="6" name="Subtitle 2">
            <a:extLst>
              <a:ext uri="{FF2B5EF4-FFF2-40B4-BE49-F238E27FC236}">
                <a16:creationId xmlns:a16="http://schemas.microsoft.com/office/drawing/2014/main" id="{CA32A6B3-A100-17C8-83CF-514F06C3D029}"/>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Tree>
    <p:extLst>
      <p:ext uri="{BB962C8B-B14F-4D97-AF65-F5344CB8AC3E}">
        <p14:creationId xmlns:p14="http://schemas.microsoft.com/office/powerpoint/2010/main" val="21342629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1_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11" name="Picture Placeholder 3">
            <a:extLst>
              <a:ext uri="{FF2B5EF4-FFF2-40B4-BE49-F238E27FC236}">
                <a16:creationId xmlns:a16="http://schemas.microsoft.com/office/drawing/2014/main" id="{E1BD3F77-9A53-CD01-DCF8-3C90891AE6D0}"/>
              </a:ext>
            </a:extLst>
          </p:cNvPr>
          <p:cNvSpPr>
            <a:spLocks noGrp="1"/>
          </p:cNvSpPr>
          <p:nvPr>
            <p:ph type="pic" sz="quarter" idx="11" hasCustomPrompt="1"/>
          </p:nvPr>
        </p:nvSpPr>
        <p:spPr>
          <a:xfrm>
            <a:off x="6562381" y="0"/>
            <a:ext cx="5629619"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28162597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1_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bg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5" name="Picture Placeholder 3">
            <a:extLst>
              <a:ext uri="{FF2B5EF4-FFF2-40B4-BE49-F238E27FC236}">
                <a16:creationId xmlns:a16="http://schemas.microsoft.com/office/drawing/2014/main" id="{12805BBD-74C7-DA61-6F6B-3B684DEF9D0F}"/>
              </a:ext>
            </a:extLst>
          </p:cNvPr>
          <p:cNvSpPr txBox="1">
            <a:spLocks/>
          </p:cNvSpPr>
          <p:nvPr/>
        </p:nvSpPr>
        <p:spPr>
          <a:xfrm>
            <a:off x="9150578" y="1"/>
            <a:ext cx="3041422" cy="3428999"/>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
        <p:nvSpPr>
          <p:cNvPr id="6" name="Picture Placeholder 3">
            <a:extLst>
              <a:ext uri="{FF2B5EF4-FFF2-40B4-BE49-F238E27FC236}">
                <a16:creationId xmlns:a16="http://schemas.microsoft.com/office/drawing/2014/main" id="{1CA0C032-7A97-1BEF-7516-760655826D94}"/>
              </a:ext>
            </a:extLst>
          </p:cNvPr>
          <p:cNvSpPr txBox="1">
            <a:spLocks/>
          </p:cNvSpPr>
          <p:nvPr/>
        </p:nvSpPr>
        <p:spPr>
          <a:xfrm>
            <a:off x="5083403" y="3429000"/>
            <a:ext cx="3041422" cy="2479675"/>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Tree>
    <p:extLst>
      <p:ext uri="{BB962C8B-B14F-4D97-AF65-F5344CB8AC3E}">
        <p14:creationId xmlns:p14="http://schemas.microsoft.com/office/powerpoint/2010/main" val="22342335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accent1"/>
                </a:solidFill>
                <a:latin typeface="+mj-lt"/>
              </a:defRPr>
            </a:lvl1pPr>
          </a:lstStyle>
          <a:p>
            <a:r>
              <a:rPr lang="en-GB" dirty="0"/>
              <a:t>Longer titles will shrink automatically</a:t>
            </a:r>
            <a:br>
              <a:rPr lang="en-GB" dirty="0"/>
            </a:br>
            <a:endParaRPr lang="en-GB" dirty="0"/>
          </a:p>
        </p:txBody>
      </p:sp>
      <p:sp>
        <p:nvSpPr>
          <p:cNvPr id="3" name="Graphic 3">
            <a:extLst>
              <a:ext uri="{FF2B5EF4-FFF2-40B4-BE49-F238E27FC236}">
                <a16:creationId xmlns:a16="http://schemas.microsoft.com/office/drawing/2014/main" id="{8846FEA3-8BCF-771B-66A3-DF7EC0E13638}"/>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solidFill>
                <a:schemeClr val="accent1"/>
              </a:solidFill>
            </a:endParaRPr>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2795587"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5" name="Picture Placeholder 3">
            <a:extLst>
              <a:ext uri="{FF2B5EF4-FFF2-40B4-BE49-F238E27FC236}">
                <a16:creationId xmlns:a16="http://schemas.microsoft.com/office/drawing/2014/main" id="{C04121E7-08DD-C793-86E0-65E3A5A388B9}"/>
              </a:ext>
            </a:extLst>
          </p:cNvPr>
          <p:cNvSpPr txBox="1">
            <a:spLocks/>
          </p:cNvSpPr>
          <p:nvPr/>
        </p:nvSpPr>
        <p:spPr>
          <a:xfrm>
            <a:off x="9150578" y="1"/>
            <a:ext cx="3041422" cy="3428999"/>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
        <p:nvSpPr>
          <p:cNvPr id="6" name="Picture Placeholder 3">
            <a:extLst>
              <a:ext uri="{FF2B5EF4-FFF2-40B4-BE49-F238E27FC236}">
                <a16:creationId xmlns:a16="http://schemas.microsoft.com/office/drawing/2014/main" id="{44491B2F-D44C-0066-95F1-F250C57C0960}"/>
              </a:ext>
            </a:extLst>
          </p:cNvPr>
          <p:cNvSpPr txBox="1">
            <a:spLocks/>
          </p:cNvSpPr>
          <p:nvPr/>
        </p:nvSpPr>
        <p:spPr>
          <a:xfrm>
            <a:off x="5083403" y="3429000"/>
            <a:ext cx="3041422" cy="2479675"/>
          </a:xfrm>
          <a:prstGeom prst="rect">
            <a:avLst/>
          </a:prstGeom>
          <a:solidFill>
            <a:srgbClr val="F6F3F2"/>
          </a:solidFill>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lang="en-US" sz="1800" b="0" i="0" kern="1200" dirty="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defRPr/>
            </a:pPr>
            <a:r>
              <a:rPr lang="en-US"/>
              <a:t>Click the icon to add a photo or illustration.</a:t>
            </a:r>
          </a:p>
        </p:txBody>
      </p:sp>
    </p:spTree>
    <p:extLst>
      <p:ext uri="{BB962C8B-B14F-4D97-AF65-F5344CB8AC3E}">
        <p14:creationId xmlns:p14="http://schemas.microsoft.com/office/powerpoint/2010/main" val="5402426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sz="7400" spc="0" baseline="0">
                <a:solidFill>
                  <a:schemeClr val="tx1"/>
                </a:solidFill>
              </a:defRPr>
            </a:lvl1pPr>
          </a:lstStyle>
          <a:p>
            <a:r>
              <a:rPr lang="en-GB" dirty="0"/>
              <a:t>Click to edit Master title style</a:t>
            </a:r>
            <a:br>
              <a:rPr lang="en-GB" dirty="0"/>
            </a:b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7087009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Section Header Panel 01">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D4FF8C-1D72-E0CF-4605-CF03816DB150}"/>
              </a:ext>
            </a:extLst>
          </p:cNvPr>
          <p:cNvSpPr/>
          <p:nvPr/>
        </p:nvSpPr>
        <p:spPr>
          <a:xfrm>
            <a:off x="9144000" y="2"/>
            <a:ext cx="3048000"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7" name="Rectangle 6">
            <a:extLst>
              <a:ext uri="{FF2B5EF4-FFF2-40B4-BE49-F238E27FC236}">
                <a16:creationId xmlns:a16="http://schemas.microsoft.com/office/drawing/2014/main" id="{BB951803-8B14-5893-C6D9-F22E6D29647B}"/>
              </a:ext>
            </a:extLst>
          </p:cNvPr>
          <p:cNvSpPr/>
          <p:nvPr/>
        </p:nvSpPr>
        <p:spPr>
          <a:xfrm>
            <a:off x="0" y="4578308"/>
            <a:ext cx="8089900"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3" name="Graphic 6">
            <a:extLst>
              <a:ext uri="{FF2B5EF4-FFF2-40B4-BE49-F238E27FC236}">
                <a16:creationId xmlns:a16="http://schemas.microsoft.com/office/drawing/2014/main" id="{39262F51-FFDD-F16F-770C-491E216BC8CC}"/>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87338" y="266400"/>
            <a:ext cx="7694612" cy="1859099"/>
          </a:xfrm>
        </p:spPr>
        <p:txBody>
          <a:bodyPr anchor="t"/>
          <a:lstStyle>
            <a:lvl1pPr>
              <a:lnSpc>
                <a:spcPct val="80000"/>
              </a:lnSpc>
              <a:defRPr sz="7400" spc="0" baseline="0">
                <a:solidFill>
                  <a:schemeClr val="accent1"/>
                </a:solidFill>
              </a:defRPr>
            </a:lvl1pPr>
          </a:lstStyle>
          <a:p>
            <a:r>
              <a:rPr lang="en-US"/>
              <a:t>Click to edit Master title style</a:t>
            </a:r>
            <a:endParaRPr lang="en-GB" dirty="0"/>
          </a:p>
        </p:txBody>
      </p:sp>
      <p:sp>
        <p:nvSpPr>
          <p:cNvPr id="4" name="Slide Number Placeholder 5">
            <a:extLst>
              <a:ext uri="{FF2B5EF4-FFF2-40B4-BE49-F238E27FC236}">
                <a16:creationId xmlns:a16="http://schemas.microsoft.com/office/drawing/2014/main" id="{FC72F9C5-6F6D-587C-351F-0B5583DF1799}"/>
              </a:ext>
            </a:extLst>
          </p:cNvPr>
          <p:cNvSpPr>
            <a:spLocks noGrp="1"/>
          </p:cNvSpPr>
          <p:nvPr>
            <p:ph type="sldNum" sz="quarter" idx="12"/>
          </p:nvPr>
        </p:nvSpPr>
        <p:spPr>
          <a:xfrm>
            <a:off x="11581942" y="6433878"/>
            <a:ext cx="320674" cy="153463"/>
          </a:xfrm>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16783816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Header Panel 01">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p:nvSpPr>
        <p:spPr>
          <a:xfrm>
            <a:off x="9144000" y="2"/>
            <a:ext cx="3048000"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0" name="Rectangle 19">
            <a:extLst>
              <a:ext uri="{FF2B5EF4-FFF2-40B4-BE49-F238E27FC236}">
                <a16:creationId xmlns:a16="http://schemas.microsoft.com/office/drawing/2014/main" id="{E6A0B6D5-9FAE-6088-29AE-ECA683A12070}"/>
              </a:ext>
            </a:extLst>
          </p:cNvPr>
          <p:cNvSpPr/>
          <p:nvPr/>
        </p:nvSpPr>
        <p:spPr>
          <a:xfrm>
            <a:off x="0" y="4578308"/>
            <a:ext cx="8089900"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400"/>
            <a:ext cx="7694612" cy="1859099"/>
          </a:xfrm>
        </p:spPr>
        <p:txBody>
          <a:bodyPr anchor="t"/>
          <a:lstStyle>
            <a:lvl1pPr>
              <a:lnSpc>
                <a:spcPct val="80000"/>
              </a:lnSpc>
              <a:defRPr sz="7400" spc="0" baseline="0">
                <a:solidFill>
                  <a:schemeClr val="bg1"/>
                </a:solidFill>
              </a:defRPr>
            </a:lvl1pPr>
          </a:lstStyle>
          <a:p>
            <a:r>
              <a:rPr lang="en-US"/>
              <a:t>Click to edit Master title style</a:t>
            </a:r>
            <a:endParaRPr lang="en-GB" dirty="0"/>
          </a:p>
        </p:txBody>
      </p:sp>
      <p:sp>
        <p:nvSpPr>
          <p:cNvPr id="18" name="Graphic 6">
            <a:extLst>
              <a:ext uri="{FF2B5EF4-FFF2-40B4-BE49-F238E27FC236}">
                <a16:creationId xmlns:a16="http://schemas.microsoft.com/office/drawing/2014/main" id="{2E30201A-1F36-24A6-C5DA-30B43BDA7568}"/>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5996C02B-DDD3-6ECC-5C7A-81C542C2CC80}"/>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580553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6318409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Section Header Gray">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705"/>
            <a:ext cx="8674100" cy="2770117"/>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32692" cy="1376362"/>
          </a:xfrm>
        </p:spPr>
        <p:txBody>
          <a:bodyPr anchor="b"/>
          <a:lstStyle>
            <a:lvl1pPr>
              <a:lnSpc>
                <a:spcPct val="100000"/>
              </a:lnSpc>
              <a:spcBef>
                <a:spcPts val="0"/>
              </a:spcBef>
              <a:spcAft>
                <a:spcPts val="0"/>
              </a:spcAft>
              <a:defRPr sz="1400">
                <a:solidFill>
                  <a:schemeClr val="bg1"/>
                </a:solidFill>
              </a:defRPr>
            </a:lvl1pPr>
          </a:lstStyle>
          <a:p>
            <a:r>
              <a:rPr lang="en-US" noProof="0" dirty="0"/>
              <a:t>Supporting details.</a:t>
            </a:r>
            <a:r>
              <a:rPr lang="en-GB" dirty="0"/>
              <a:t> Delete if not required. </a:t>
            </a:r>
            <a:r>
              <a:rPr lang="en-US" noProof="0" dirty="0"/>
              <a:t>Right click on background &gt; Select ‘Format background’ &gt; Select color fill to change color.</a:t>
            </a:r>
          </a:p>
        </p:txBody>
      </p:sp>
      <p:sp>
        <p:nvSpPr>
          <p:cNvPr id="7" name="Graphic 6">
            <a:extLst>
              <a:ext uri="{FF2B5EF4-FFF2-40B4-BE49-F238E27FC236}">
                <a16:creationId xmlns:a16="http://schemas.microsoft.com/office/drawing/2014/main" id="{5A2407DB-5D57-30A3-8C4F-E07C5C9953F3}"/>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79170736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Section Header with Full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rgbClr val="F6F3F2"/>
          </a:solidFill>
        </p:spPr>
        <p:txBody>
          <a:bodyPr anchor="ctr"/>
          <a:lstStyle>
            <a:lvl1pPr algn="ctr">
              <a:defRPr b="0" i="0">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 If using a title over the image, ensure the text is legible.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70000"/>
            <a:ext cx="8672054" cy="3681136"/>
          </a:xfrm>
        </p:spPr>
        <p:txBody>
          <a:bodyPr anchor="t">
            <a:normAutofit/>
          </a:bodyPr>
          <a:lstStyle>
            <a:lvl1pPr>
              <a:lnSpc>
                <a:spcPct val="80000"/>
              </a:lnSpc>
              <a:defRPr sz="7400" spc="0" baseline="0">
                <a:solidFill>
                  <a:schemeClr val="tx1"/>
                </a:solidFill>
              </a:defRPr>
            </a:lvl1pPr>
          </a:lstStyle>
          <a:p>
            <a:r>
              <a:rPr lang="en-GB" dirty="0"/>
              <a:t>Longer titles will shrink automatically</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8" name="Text Placeholder 7">
            <a:extLst>
              <a:ext uri="{FF2B5EF4-FFF2-40B4-BE49-F238E27FC236}">
                <a16:creationId xmlns:a16="http://schemas.microsoft.com/office/drawing/2014/main" id="{2F47D3AC-2A11-6A26-9AC2-46E5AE22B872}"/>
              </a:ext>
            </a:extLst>
          </p:cNvPr>
          <p:cNvSpPr>
            <a:spLocks noGrp="1"/>
          </p:cNvSpPr>
          <p:nvPr>
            <p:ph type="body" sz="quarter" idx="15" hasCustomPrompt="1"/>
          </p:nvPr>
        </p:nvSpPr>
        <p:spPr>
          <a:xfrm>
            <a:off x="288303" y="6416713"/>
            <a:ext cx="2102687" cy="147600"/>
          </a:xfrm>
          <a:custGeom>
            <a:avLst/>
            <a:gdLst>
              <a:gd name="connsiteX0" fmla="*/ 936296 w 2102687"/>
              <a:gd name="connsiteY0" fmla="*/ 92110 h 147600"/>
              <a:gd name="connsiteX1" fmla="*/ 922629 w 2102687"/>
              <a:gd name="connsiteY1" fmla="*/ 96554 h 147600"/>
              <a:gd name="connsiteX2" fmla="*/ 910188 w 2102687"/>
              <a:gd name="connsiteY2" fmla="*/ 99583 h 147600"/>
              <a:gd name="connsiteX3" fmla="*/ 893046 w 2102687"/>
              <a:gd name="connsiteY3" fmla="*/ 116522 h 147600"/>
              <a:gd name="connsiteX4" fmla="*/ 912641 w 2102687"/>
              <a:gd name="connsiteY4" fmla="*/ 134269 h 147600"/>
              <a:gd name="connsiteX5" fmla="*/ 936296 w 2102687"/>
              <a:gd name="connsiteY5" fmla="*/ 111674 h 147600"/>
              <a:gd name="connsiteX6" fmla="*/ 150428 w 2102687"/>
              <a:gd name="connsiteY6" fmla="*/ 74796 h 147600"/>
              <a:gd name="connsiteX7" fmla="*/ 137987 w 2102687"/>
              <a:gd name="connsiteY7" fmla="*/ 100391 h 147600"/>
              <a:gd name="connsiteX8" fmla="*/ 169614 w 2102687"/>
              <a:gd name="connsiteY8" fmla="*/ 132855 h 147600"/>
              <a:gd name="connsiteX9" fmla="*/ 196540 w 2102687"/>
              <a:gd name="connsiteY9" fmla="*/ 124602 h 147600"/>
              <a:gd name="connsiteX10" fmla="*/ 194291 w 2102687"/>
              <a:gd name="connsiteY10" fmla="*/ 60685 h 147600"/>
              <a:gd name="connsiteX11" fmla="*/ 174491 w 2102687"/>
              <a:gd name="connsiteY11" fmla="*/ 64523 h 147600"/>
              <a:gd name="connsiteX12" fmla="*/ 214471 w 2102687"/>
              <a:gd name="connsiteY12" fmla="*/ 108067 h 147600"/>
              <a:gd name="connsiteX13" fmla="*/ 221013 w 2102687"/>
              <a:gd name="connsiteY13" fmla="*/ 86483 h 147600"/>
              <a:gd name="connsiteX14" fmla="*/ 194291 w 2102687"/>
              <a:gd name="connsiteY14" fmla="*/ 60685 h 147600"/>
              <a:gd name="connsiteX15" fmla="*/ 1659523 w 2102687"/>
              <a:gd name="connsiteY15" fmla="*/ 55808 h 147600"/>
              <a:gd name="connsiteX16" fmla="*/ 1631575 w 2102687"/>
              <a:gd name="connsiteY16" fmla="*/ 93927 h 147600"/>
              <a:gd name="connsiteX17" fmla="*/ 1659523 w 2102687"/>
              <a:gd name="connsiteY17" fmla="*/ 132047 h 147600"/>
              <a:gd name="connsiteX18" fmla="*/ 1687471 w 2102687"/>
              <a:gd name="connsiteY18" fmla="*/ 93927 h 147600"/>
              <a:gd name="connsiteX19" fmla="*/ 1659523 w 2102687"/>
              <a:gd name="connsiteY19" fmla="*/ 55808 h 147600"/>
              <a:gd name="connsiteX20" fmla="*/ 717211 w 2102687"/>
              <a:gd name="connsiteY20" fmla="*/ 55808 h 147600"/>
              <a:gd name="connsiteX21" fmla="*/ 688241 w 2102687"/>
              <a:gd name="connsiteY21" fmla="*/ 93927 h 147600"/>
              <a:gd name="connsiteX22" fmla="*/ 717211 w 2102687"/>
              <a:gd name="connsiteY22" fmla="*/ 132047 h 147600"/>
              <a:gd name="connsiteX23" fmla="*/ 746181 w 2102687"/>
              <a:gd name="connsiteY23" fmla="*/ 93927 h 147600"/>
              <a:gd name="connsiteX24" fmla="*/ 717211 w 2102687"/>
              <a:gd name="connsiteY24" fmla="*/ 55808 h 147600"/>
              <a:gd name="connsiteX25" fmla="*/ 2060809 w 2102687"/>
              <a:gd name="connsiteY25" fmla="*/ 55231 h 147600"/>
              <a:gd name="connsiteX26" fmla="*/ 2033270 w 2102687"/>
              <a:gd name="connsiteY26" fmla="*/ 83049 h 147600"/>
              <a:gd name="connsiteX27" fmla="*/ 2085486 w 2102687"/>
              <a:gd name="connsiteY27" fmla="*/ 83049 h 147600"/>
              <a:gd name="connsiteX28" fmla="*/ 2060809 w 2102687"/>
              <a:gd name="connsiteY28" fmla="*/ 55231 h 147600"/>
              <a:gd name="connsiteX29" fmla="*/ 1554887 w 2102687"/>
              <a:gd name="connsiteY29" fmla="*/ 55231 h 147600"/>
              <a:gd name="connsiteX30" fmla="*/ 1527347 w 2102687"/>
              <a:gd name="connsiteY30" fmla="*/ 83049 h 147600"/>
              <a:gd name="connsiteX31" fmla="*/ 1579563 w 2102687"/>
              <a:gd name="connsiteY31" fmla="*/ 83049 h 147600"/>
              <a:gd name="connsiteX32" fmla="*/ 1554887 w 2102687"/>
              <a:gd name="connsiteY32" fmla="*/ 55231 h 147600"/>
              <a:gd name="connsiteX33" fmla="*/ 1232946 w 2102687"/>
              <a:gd name="connsiteY33" fmla="*/ 55231 h 147600"/>
              <a:gd name="connsiteX34" fmla="*/ 1205407 w 2102687"/>
              <a:gd name="connsiteY34" fmla="*/ 83049 h 147600"/>
              <a:gd name="connsiteX35" fmla="*/ 1257623 w 2102687"/>
              <a:gd name="connsiteY35" fmla="*/ 83049 h 147600"/>
              <a:gd name="connsiteX36" fmla="*/ 1232946 w 2102687"/>
              <a:gd name="connsiteY36" fmla="*/ 55231 h 147600"/>
              <a:gd name="connsiteX37" fmla="*/ 1874140 w 2102687"/>
              <a:gd name="connsiteY37" fmla="*/ 43544 h 147600"/>
              <a:gd name="connsiteX38" fmla="*/ 1891078 w 2102687"/>
              <a:gd name="connsiteY38" fmla="*/ 43544 h 147600"/>
              <a:gd name="connsiteX39" fmla="*/ 1891078 w 2102687"/>
              <a:gd name="connsiteY39" fmla="*/ 144368 h 147600"/>
              <a:gd name="connsiteX40" fmla="*/ 1874140 w 2102687"/>
              <a:gd name="connsiteY40" fmla="*/ 144368 h 147600"/>
              <a:gd name="connsiteX41" fmla="*/ 1728502 w 2102687"/>
              <a:gd name="connsiteY41" fmla="*/ 43544 h 147600"/>
              <a:gd name="connsiteX42" fmla="*/ 1745440 w 2102687"/>
              <a:gd name="connsiteY42" fmla="*/ 43544 h 147600"/>
              <a:gd name="connsiteX43" fmla="*/ 1745440 w 2102687"/>
              <a:gd name="connsiteY43" fmla="*/ 144368 h 147600"/>
              <a:gd name="connsiteX44" fmla="*/ 1728502 w 2102687"/>
              <a:gd name="connsiteY44" fmla="*/ 144368 h 147600"/>
              <a:gd name="connsiteX45" fmla="*/ 1090345 w 2102687"/>
              <a:gd name="connsiteY45" fmla="*/ 43544 h 147600"/>
              <a:gd name="connsiteX46" fmla="*/ 1108305 w 2102687"/>
              <a:gd name="connsiteY46" fmla="*/ 43544 h 147600"/>
              <a:gd name="connsiteX47" fmla="*/ 1134618 w 2102687"/>
              <a:gd name="connsiteY47" fmla="*/ 125006 h 147600"/>
              <a:gd name="connsiteX48" fmla="*/ 1160726 w 2102687"/>
              <a:gd name="connsiteY48" fmla="*/ 43544 h 147600"/>
              <a:gd name="connsiteX49" fmla="*/ 1178073 w 2102687"/>
              <a:gd name="connsiteY49" fmla="*/ 43544 h 147600"/>
              <a:gd name="connsiteX50" fmla="*/ 1144839 w 2102687"/>
              <a:gd name="connsiteY50" fmla="*/ 144368 h 147600"/>
              <a:gd name="connsiteX51" fmla="*/ 1123608 w 2102687"/>
              <a:gd name="connsiteY51" fmla="*/ 144368 h 147600"/>
              <a:gd name="connsiteX52" fmla="*/ 1057082 w 2102687"/>
              <a:gd name="connsiteY52" fmla="*/ 43544 h 147600"/>
              <a:gd name="connsiteX53" fmla="*/ 1074020 w 2102687"/>
              <a:gd name="connsiteY53" fmla="*/ 43544 h 147600"/>
              <a:gd name="connsiteX54" fmla="*/ 1074020 w 2102687"/>
              <a:gd name="connsiteY54" fmla="*/ 144368 h 147600"/>
              <a:gd name="connsiteX55" fmla="*/ 1057082 w 2102687"/>
              <a:gd name="connsiteY55" fmla="*/ 144368 h 147600"/>
              <a:gd name="connsiteX56" fmla="*/ 773107 w 2102687"/>
              <a:gd name="connsiteY56" fmla="*/ 43544 h 147600"/>
              <a:gd name="connsiteX57" fmla="*/ 791067 w 2102687"/>
              <a:gd name="connsiteY57" fmla="*/ 43544 h 147600"/>
              <a:gd name="connsiteX58" fmla="*/ 817379 w 2102687"/>
              <a:gd name="connsiteY58" fmla="*/ 125006 h 147600"/>
              <a:gd name="connsiteX59" fmla="*/ 843487 w 2102687"/>
              <a:gd name="connsiteY59" fmla="*/ 43544 h 147600"/>
              <a:gd name="connsiteX60" fmla="*/ 860834 w 2102687"/>
              <a:gd name="connsiteY60" fmla="*/ 43544 h 147600"/>
              <a:gd name="connsiteX61" fmla="*/ 827600 w 2102687"/>
              <a:gd name="connsiteY61" fmla="*/ 144368 h 147600"/>
              <a:gd name="connsiteX62" fmla="*/ 806369 w 2102687"/>
              <a:gd name="connsiteY62" fmla="*/ 144368 h 147600"/>
              <a:gd name="connsiteX63" fmla="*/ 2060839 w 2102687"/>
              <a:gd name="connsiteY63" fmla="*/ 41524 h 147600"/>
              <a:gd name="connsiteX64" fmla="*/ 2102687 w 2102687"/>
              <a:gd name="connsiteY64" fmla="*/ 89282 h 147600"/>
              <a:gd name="connsiteX65" fmla="*/ 2102687 w 2102687"/>
              <a:gd name="connsiteY65" fmla="*/ 94937 h 147600"/>
              <a:gd name="connsiteX66" fmla="*/ 2032686 w 2102687"/>
              <a:gd name="connsiteY66" fmla="*/ 94937 h 147600"/>
              <a:gd name="connsiteX67" fmla="*/ 2062474 w 2102687"/>
              <a:gd name="connsiteY67" fmla="*/ 132249 h 147600"/>
              <a:gd name="connsiteX68" fmla="*/ 2086947 w 2102687"/>
              <a:gd name="connsiteY68" fmla="*/ 109481 h 147600"/>
              <a:gd name="connsiteX69" fmla="*/ 2102454 w 2102687"/>
              <a:gd name="connsiteY69" fmla="*/ 113521 h 147600"/>
              <a:gd name="connsiteX70" fmla="*/ 2060839 w 2102687"/>
              <a:gd name="connsiteY70" fmla="*/ 146388 h 147600"/>
              <a:gd name="connsiteX71" fmla="*/ 2015135 w 2102687"/>
              <a:gd name="connsiteY71" fmla="*/ 94764 h 147600"/>
              <a:gd name="connsiteX72" fmla="*/ 2060839 w 2102687"/>
              <a:gd name="connsiteY72" fmla="*/ 41524 h 147600"/>
              <a:gd name="connsiteX73" fmla="*/ 1961079 w 2102687"/>
              <a:gd name="connsiteY73" fmla="*/ 41524 h 147600"/>
              <a:gd name="connsiteX74" fmla="*/ 1993758 w 2102687"/>
              <a:gd name="connsiteY74" fmla="*/ 74594 h 147600"/>
              <a:gd name="connsiteX75" fmla="*/ 1993758 w 2102687"/>
              <a:gd name="connsiteY75" fmla="*/ 144368 h 147600"/>
              <a:gd name="connsiteX76" fmla="*/ 1976820 w 2102687"/>
              <a:gd name="connsiteY76" fmla="*/ 144368 h 147600"/>
              <a:gd name="connsiteX77" fmla="*/ 1976820 w 2102687"/>
              <a:gd name="connsiteY77" fmla="*/ 78028 h 147600"/>
              <a:gd name="connsiteX78" fmla="*/ 1954771 w 2102687"/>
              <a:gd name="connsiteY78" fmla="*/ 54452 h 147600"/>
              <a:gd name="connsiteX79" fmla="*/ 1932518 w 2102687"/>
              <a:gd name="connsiteY79" fmla="*/ 78028 h 147600"/>
              <a:gd name="connsiteX80" fmla="*/ 1932518 w 2102687"/>
              <a:gd name="connsiteY80" fmla="*/ 144368 h 147600"/>
              <a:gd name="connsiteX81" fmla="*/ 1915580 w 2102687"/>
              <a:gd name="connsiteY81" fmla="*/ 144368 h 147600"/>
              <a:gd name="connsiteX82" fmla="*/ 1915580 w 2102687"/>
              <a:gd name="connsiteY82" fmla="*/ 43544 h 147600"/>
              <a:gd name="connsiteX83" fmla="*/ 1932518 w 2102687"/>
              <a:gd name="connsiteY83" fmla="*/ 43544 h 147600"/>
              <a:gd name="connsiteX84" fmla="*/ 1932518 w 2102687"/>
              <a:gd name="connsiteY84" fmla="*/ 59069 h 147600"/>
              <a:gd name="connsiteX85" fmla="*/ 1961079 w 2102687"/>
              <a:gd name="connsiteY85" fmla="*/ 41524 h 147600"/>
              <a:gd name="connsiteX86" fmla="*/ 1813776 w 2102687"/>
              <a:gd name="connsiteY86" fmla="*/ 41524 h 147600"/>
              <a:gd name="connsiteX87" fmla="*/ 1854778 w 2102687"/>
              <a:gd name="connsiteY87" fmla="*/ 76152 h 147600"/>
              <a:gd name="connsiteX88" fmla="*/ 1838658 w 2102687"/>
              <a:gd name="connsiteY88" fmla="*/ 79990 h 147600"/>
              <a:gd name="connsiteX89" fmla="*/ 1813367 w 2102687"/>
              <a:gd name="connsiteY89" fmla="*/ 55808 h 147600"/>
              <a:gd name="connsiteX90" fmla="*/ 1784602 w 2102687"/>
              <a:gd name="connsiteY90" fmla="*/ 93726 h 147600"/>
              <a:gd name="connsiteX91" fmla="*/ 1814185 w 2102687"/>
              <a:gd name="connsiteY91" fmla="*/ 132047 h 147600"/>
              <a:gd name="connsiteX92" fmla="*/ 1838658 w 2102687"/>
              <a:gd name="connsiteY92" fmla="*/ 106653 h 147600"/>
              <a:gd name="connsiteX93" fmla="*/ 1854778 w 2102687"/>
              <a:gd name="connsiteY93" fmla="*/ 110491 h 147600"/>
              <a:gd name="connsiteX94" fmla="*/ 1812959 w 2102687"/>
              <a:gd name="connsiteY94" fmla="*/ 146388 h 147600"/>
              <a:gd name="connsiteX95" fmla="*/ 1766846 w 2102687"/>
              <a:gd name="connsiteY95" fmla="*/ 94966 h 147600"/>
              <a:gd name="connsiteX96" fmla="*/ 1813776 w 2102687"/>
              <a:gd name="connsiteY96" fmla="*/ 41524 h 147600"/>
              <a:gd name="connsiteX97" fmla="*/ 1554887 w 2102687"/>
              <a:gd name="connsiteY97" fmla="*/ 41524 h 147600"/>
              <a:gd name="connsiteX98" fmla="*/ 1596735 w 2102687"/>
              <a:gd name="connsiteY98" fmla="*/ 89282 h 147600"/>
              <a:gd name="connsiteX99" fmla="*/ 1596735 w 2102687"/>
              <a:gd name="connsiteY99" fmla="*/ 94937 h 147600"/>
              <a:gd name="connsiteX100" fmla="*/ 1526734 w 2102687"/>
              <a:gd name="connsiteY100" fmla="*/ 94937 h 147600"/>
              <a:gd name="connsiteX101" fmla="*/ 1556522 w 2102687"/>
              <a:gd name="connsiteY101" fmla="*/ 132249 h 147600"/>
              <a:gd name="connsiteX102" fmla="*/ 1580994 w 2102687"/>
              <a:gd name="connsiteY102" fmla="*/ 109481 h 147600"/>
              <a:gd name="connsiteX103" fmla="*/ 1596502 w 2102687"/>
              <a:gd name="connsiteY103" fmla="*/ 113521 h 147600"/>
              <a:gd name="connsiteX104" fmla="*/ 1554887 w 2102687"/>
              <a:gd name="connsiteY104" fmla="*/ 146388 h 147600"/>
              <a:gd name="connsiteX105" fmla="*/ 1509183 w 2102687"/>
              <a:gd name="connsiteY105" fmla="*/ 94764 h 147600"/>
              <a:gd name="connsiteX106" fmla="*/ 1554887 w 2102687"/>
              <a:gd name="connsiteY106" fmla="*/ 41524 h 147600"/>
              <a:gd name="connsiteX107" fmla="*/ 1232946 w 2102687"/>
              <a:gd name="connsiteY107" fmla="*/ 41524 h 147600"/>
              <a:gd name="connsiteX108" fmla="*/ 1274795 w 2102687"/>
              <a:gd name="connsiteY108" fmla="*/ 89282 h 147600"/>
              <a:gd name="connsiteX109" fmla="*/ 1274795 w 2102687"/>
              <a:gd name="connsiteY109" fmla="*/ 94937 h 147600"/>
              <a:gd name="connsiteX110" fmla="*/ 1204794 w 2102687"/>
              <a:gd name="connsiteY110" fmla="*/ 94937 h 147600"/>
              <a:gd name="connsiteX111" fmla="*/ 1234582 w 2102687"/>
              <a:gd name="connsiteY111" fmla="*/ 132249 h 147600"/>
              <a:gd name="connsiteX112" fmla="*/ 1259054 w 2102687"/>
              <a:gd name="connsiteY112" fmla="*/ 109481 h 147600"/>
              <a:gd name="connsiteX113" fmla="*/ 1274561 w 2102687"/>
              <a:gd name="connsiteY113" fmla="*/ 113521 h 147600"/>
              <a:gd name="connsiteX114" fmla="*/ 1232946 w 2102687"/>
              <a:gd name="connsiteY114" fmla="*/ 146388 h 147600"/>
              <a:gd name="connsiteX115" fmla="*/ 1187243 w 2102687"/>
              <a:gd name="connsiteY115" fmla="*/ 94764 h 147600"/>
              <a:gd name="connsiteX116" fmla="*/ 1232946 w 2102687"/>
              <a:gd name="connsiteY116" fmla="*/ 41524 h 147600"/>
              <a:gd name="connsiteX117" fmla="*/ 917956 w 2102687"/>
              <a:gd name="connsiteY117" fmla="*/ 41524 h 147600"/>
              <a:gd name="connsiteX118" fmla="*/ 953059 w 2102687"/>
              <a:gd name="connsiteY118" fmla="*/ 72170 h 147600"/>
              <a:gd name="connsiteX119" fmla="*/ 953059 w 2102687"/>
              <a:gd name="connsiteY119" fmla="*/ 123361 h 147600"/>
              <a:gd name="connsiteX120" fmla="*/ 955717 w 2102687"/>
              <a:gd name="connsiteY120" fmla="*/ 144339 h 147600"/>
              <a:gd name="connsiteX121" fmla="*/ 938370 w 2102687"/>
              <a:gd name="connsiteY121" fmla="*/ 144339 h 147600"/>
              <a:gd name="connsiteX122" fmla="*/ 936326 w 2102687"/>
              <a:gd name="connsiteY122" fmla="*/ 129017 h 147600"/>
              <a:gd name="connsiteX123" fmla="*/ 907969 w 2102687"/>
              <a:gd name="connsiteY123" fmla="*/ 146359 h 147600"/>
              <a:gd name="connsiteX124" fmla="*/ 876137 w 2102687"/>
              <a:gd name="connsiteY124" fmla="*/ 117734 h 147600"/>
              <a:gd name="connsiteX125" fmla="*/ 901018 w 2102687"/>
              <a:gd name="connsiteY125" fmla="*/ 89109 h 147600"/>
              <a:gd name="connsiteX126" fmla="*/ 930397 w 2102687"/>
              <a:gd name="connsiteY126" fmla="*/ 81837 h 147600"/>
              <a:gd name="connsiteX127" fmla="*/ 936326 w 2102687"/>
              <a:gd name="connsiteY127" fmla="*/ 73786 h 147600"/>
              <a:gd name="connsiteX128" fmla="*/ 936326 w 2102687"/>
              <a:gd name="connsiteY128" fmla="*/ 73180 h 147600"/>
              <a:gd name="connsiteX129" fmla="*/ 916730 w 2102687"/>
              <a:gd name="connsiteY129" fmla="*/ 54423 h 147600"/>
              <a:gd name="connsiteX130" fmla="*/ 892462 w 2102687"/>
              <a:gd name="connsiteY130" fmla="*/ 77018 h 147600"/>
              <a:gd name="connsiteX131" fmla="*/ 876750 w 2102687"/>
              <a:gd name="connsiteY131" fmla="*/ 73786 h 147600"/>
              <a:gd name="connsiteX132" fmla="*/ 917956 w 2102687"/>
              <a:gd name="connsiteY132" fmla="*/ 41524 h 147600"/>
              <a:gd name="connsiteX133" fmla="*/ 717999 w 2102687"/>
              <a:gd name="connsiteY133" fmla="*/ 41524 h 147600"/>
              <a:gd name="connsiteX134" fmla="*/ 763907 w 2102687"/>
              <a:gd name="connsiteY134" fmla="*/ 92744 h 147600"/>
              <a:gd name="connsiteX135" fmla="*/ 716364 w 2102687"/>
              <a:gd name="connsiteY135" fmla="*/ 146388 h 147600"/>
              <a:gd name="connsiteX136" fmla="*/ 670456 w 2102687"/>
              <a:gd name="connsiteY136" fmla="*/ 95168 h 147600"/>
              <a:gd name="connsiteX137" fmla="*/ 717999 w 2102687"/>
              <a:gd name="connsiteY137" fmla="*/ 41524 h 147600"/>
              <a:gd name="connsiteX138" fmla="*/ 616429 w 2102687"/>
              <a:gd name="connsiteY138" fmla="*/ 41524 h 147600"/>
              <a:gd name="connsiteX139" fmla="*/ 649108 w 2102687"/>
              <a:gd name="connsiteY139" fmla="*/ 74594 h 147600"/>
              <a:gd name="connsiteX140" fmla="*/ 649108 w 2102687"/>
              <a:gd name="connsiteY140" fmla="*/ 144368 h 147600"/>
              <a:gd name="connsiteX141" fmla="*/ 632170 w 2102687"/>
              <a:gd name="connsiteY141" fmla="*/ 144368 h 147600"/>
              <a:gd name="connsiteX142" fmla="*/ 632170 w 2102687"/>
              <a:gd name="connsiteY142" fmla="*/ 78028 h 147600"/>
              <a:gd name="connsiteX143" fmla="*/ 610121 w 2102687"/>
              <a:gd name="connsiteY143" fmla="*/ 54452 h 147600"/>
              <a:gd name="connsiteX144" fmla="*/ 587868 w 2102687"/>
              <a:gd name="connsiteY144" fmla="*/ 78028 h 147600"/>
              <a:gd name="connsiteX145" fmla="*/ 587868 w 2102687"/>
              <a:gd name="connsiteY145" fmla="*/ 144368 h 147600"/>
              <a:gd name="connsiteX146" fmla="*/ 570930 w 2102687"/>
              <a:gd name="connsiteY146" fmla="*/ 144368 h 147600"/>
              <a:gd name="connsiteX147" fmla="*/ 570930 w 2102687"/>
              <a:gd name="connsiteY147" fmla="*/ 43544 h 147600"/>
              <a:gd name="connsiteX148" fmla="*/ 587868 w 2102687"/>
              <a:gd name="connsiteY148" fmla="*/ 43544 h 147600"/>
              <a:gd name="connsiteX149" fmla="*/ 587868 w 2102687"/>
              <a:gd name="connsiteY149" fmla="*/ 59069 h 147600"/>
              <a:gd name="connsiteX150" fmla="*/ 616429 w 2102687"/>
              <a:gd name="connsiteY150" fmla="*/ 41524 h 147600"/>
              <a:gd name="connsiteX151" fmla="*/ 513808 w 2102687"/>
              <a:gd name="connsiteY151" fmla="*/ 41524 h 147600"/>
              <a:gd name="connsiteX152" fmla="*/ 546487 w 2102687"/>
              <a:gd name="connsiteY152" fmla="*/ 74594 h 147600"/>
              <a:gd name="connsiteX153" fmla="*/ 546487 w 2102687"/>
              <a:gd name="connsiteY153" fmla="*/ 144368 h 147600"/>
              <a:gd name="connsiteX154" fmla="*/ 529549 w 2102687"/>
              <a:gd name="connsiteY154" fmla="*/ 144368 h 147600"/>
              <a:gd name="connsiteX155" fmla="*/ 529549 w 2102687"/>
              <a:gd name="connsiteY155" fmla="*/ 78028 h 147600"/>
              <a:gd name="connsiteX156" fmla="*/ 507500 w 2102687"/>
              <a:gd name="connsiteY156" fmla="*/ 54452 h 147600"/>
              <a:gd name="connsiteX157" fmla="*/ 485247 w 2102687"/>
              <a:gd name="connsiteY157" fmla="*/ 78028 h 147600"/>
              <a:gd name="connsiteX158" fmla="*/ 485247 w 2102687"/>
              <a:gd name="connsiteY158" fmla="*/ 144368 h 147600"/>
              <a:gd name="connsiteX159" fmla="*/ 468309 w 2102687"/>
              <a:gd name="connsiteY159" fmla="*/ 144368 h 147600"/>
              <a:gd name="connsiteX160" fmla="*/ 468309 w 2102687"/>
              <a:gd name="connsiteY160" fmla="*/ 43544 h 147600"/>
              <a:gd name="connsiteX161" fmla="*/ 485247 w 2102687"/>
              <a:gd name="connsiteY161" fmla="*/ 43544 h 147600"/>
              <a:gd name="connsiteX162" fmla="*/ 485247 w 2102687"/>
              <a:gd name="connsiteY162" fmla="*/ 59069 h 147600"/>
              <a:gd name="connsiteX163" fmla="*/ 513808 w 2102687"/>
              <a:gd name="connsiteY163" fmla="*/ 41524 h 147600"/>
              <a:gd name="connsiteX164" fmla="*/ 1007903 w 2102687"/>
              <a:gd name="connsiteY164" fmla="*/ 15323 h 147600"/>
              <a:gd name="connsiteX165" fmla="*/ 1007903 w 2102687"/>
              <a:gd name="connsiteY165" fmla="*/ 43544 h 147600"/>
              <a:gd name="connsiteX166" fmla="*/ 1038100 w 2102687"/>
              <a:gd name="connsiteY166" fmla="*/ 43544 h 147600"/>
              <a:gd name="connsiteX167" fmla="*/ 1038100 w 2102687"/>
              <a:gd name="connsiteY167" fmla="*/ 56443 h 147600"/>
              <a:gd name="connsiteX168" fmla="*/ 1007903 w 2102687"/>
              <a:gd name="connsiteY168" fmla="*/ 56443 h 147600"/>
              <a:gd name="connsiteX169" fmla="*/ 1007903 w 2102687"/>
              <a:gd name="connsiteY169" fmla="*/ 115512 h 147600"/>
              <a:gd name="connsiteX170" fmla="*/ 1021162 w 2102687"/>
              <a:gd name="connsiteY170" fmla="*/ 132249 h 147600"/>
              <a:gd name="connsiteX171" fmla="*/ 1036056 w 2102687"/>
              <a:gd name="connsiteY171" fmla="*/ 128007 h 147600"/>
              <a:gd name="connsiteX172" fmla="*/ 1040757 w 2102687"/>
              <a:gd name="connsiteY172" fmla="*/ 140098 h 147600"/>
              <a:gd name="connsiteX173" fmla="*/ 1018913 w 2102687"/>
              <a:gd name="connsiteY173" fmla="*/ 146359 h 147600"/>
              <a:gd name="connsiteX174" fmla="*/ 990965 w 2102687"/>
              <a:gd name="connsiteY174" fmla="*/ 118138 h 147600"/>
              <a:gd name="connsiteX175" fmla="*/ 990965 w 2102687"/>
              <a:gd name="connsiteY175" fmla="*/ 56443 h 147600"/>
              <a:gd name="connsiteX176" fmla="*/ 971370 w 2102687"/>
              <a:gd name="connsiteY176" fmla="*/ 56443 h 147600"/>
              <a:gd name="connsiteX177" fmla="*/ 971370 w 2102687"/>
              <a:gd name="connsiteY177" fmla="*/ 43544 h 147600"/>
              <a:gd name="connsiteX178" fmla="*/ 990965 w 2102687"/>
              <a:gd name="connsiteY178" fmla="*/ 43544 h 147600"/>
              <a:gd name="connsiteX179" fmla="*/ 990965 w 2102687"/>
              <a:gd name="connsiteY179" fmla="*/ 19363 h 147600"/>
              <a:gd name="connsiteX180" fmla="*/ 169614 w 2102687"/>
              <a:gd name="connsiteY180" fmla="*/ 10677 h 147600"/>
              <a:gd name="connsiteX181" fmla="*/ 150252 w 2102687"/>
              <a:gd name="connsiteY181" fmla="*/ 29030 h 147600"/>
              <a:gd name="connsiteX182" fmla="*/ 160240 w 2102687"/>
              <a:gd name="connsiteY182" fmla="*/ 48998 h 147600"/>
              <a:gd name="connsiteX183" fmla="*/ 169001 w 2102687"/>
              <a:gd name="connsiteY183" fmla="*/ 58665 h 147600"/>
              <a:gd name="connsiteX184" fmla="*/ 188801 w 2102687"/>
              <a:gd name="connsiteY184" fmla="*/ 30040 h 147600"/>
              <a:gd name="connsiteX185" fmla="*/ 169614 w 2102687"/>
              <a:gd name="connsiteY185" fmla="*/ 10677 h 147600"/>
              <a:gd name="connsiteX186" fmla="*/ 326321 w 2102687"/>
              <a:gd name="connsiteY186" fmla="*/ 3232 h 147600"/>
              <a:gd name="connsiteX187" fmla="*/ 351611 w 2102687"/>
              <a:gd name="connsiteY187" fmla="*/ 3232 h 147600"/>
              <a:gd name="connsiteX188" fmla="*/ 351611 w 2102687"/>
              <a:gd name="connsiteY188" fmla="*/ 100997 h 147600"/>
              <a:gd name="connsiteX189" fmla="*/ 304272 w 2102687"/>
              <a:gd name="connsiteY189" fmla="*/ 147571 h 147600"/>
              <a:gd name="connsiteX190" fmla="*/ 256933 w 2102687"/>
              <a:gd name="connsiteY190" fmla="*/ 100997 h 147600"/>
              <a:gd name="connsiteX191" fmla="*/ 256933 w 2102687"/>
              <a:gd name="connsiteY191" fmla="*/ 92340 h 147600"/>
              <a:gd name="connsiteX192" fmla="*/ 282223 w 2102687"/>
              <a:gd name="connsiteY192" fmla="*/ 86079 h 147600"/>
              <a:gd name="connsiteX193" fmla="*/ 282223 w 2102687"/>
              <a:gd name="connsiteY193" fmla="*/ 105441 h 147600"/>
              <a:gd name="connsiteX194" fmla="*/ 304272 w 2102687"/>
              <a:gd name="connsiteY194" fmla="*/ 134471 h 147600"/>
              <a:gd name="connsiteX195" fmla="*/ 326321 w 2102687"/>
              <a:gd name="connsiteY195" fmla="*/ 107461 h 147600"/>
              <a:gd name="connsiteX196" fmla="*/ 69388 w 2102687"/>
              <a:gd name="connsiteY196" fmla="*/ 3232 h 147600"/>
              <a:gd name="connsiteX197" fmla="*/ 94678 w 2102687"/>
              <a:gd name="connsiteY197" fmla="*/ 3232 h 147600"/>
              <a:gd name="connsiteX198" fmla="*/ 94678 w 2102687"/>
              <a:gd name="connsiteY198" fmla="*/ 100997 h 147600"/>
              <a:gd name="connsiteX199" fmla="*/ 47339 w 2102687"/>
              <a:gd name="connsiteY199" fmla="*/ 147571 h 147600"/>
              <a:gd name="connsiteX200" fmla="*/ 0 w 2102687"/>
              <a:gd name="connsiteY200" fmla="*/ 100997 h 147600"/>
              <a:gd name="connsiteX201" fmla="*/ 0 w 2102687"/>
              <a:gd name="connsiteY201" fmla="*/ 92340 h 147600"/>
              <a:gd name="connsiteX202" fmla="*/ 25290 w 2102687"/>
              <a:gd name="connsiteY202" fmla="*/ 86079 h 147600"/>
              <a:gd name="connsiteX203" fmla="*/ 25290 w 2102687"/>
              <a:gd name="connsiteY203" fmla="*/ 105441 h 147600"/>
              <a:gd name="connsiteX204" fmla="*/ 47339 w 2102687"/>
              <a:gd name="connsiteY204" fmla="*/ 134471 h 147600"/>
              <a:gd name="connsiteX205" fmla="*/ 69388 w 2102687"/>
              <a:gd name="connsiteY205" fmla="*/ 107461 h 147600"/>
              <a:gd name="connsiteX206" fmla="*/ 1687091 w 2102687"/>
              <a:gd name="connsiteY206" fmla="*/ 3203 h 147600"/>
              <a:gd name="connsiteX207" fmla="*/ 1704029 w 2102687"/>
              <a:gd name="connsiteY207" fmla="*/ 3203 h 147600"/>
              <a:gd name="connsiteX208" fmla="*/ 1704029 w 2102687"/>
              <a:gd name="connsiteY208" fmla="*/ 123361 h 147600"/>
              <a:gd name="connsiteX209" fmla="*/ 1705256 w 2102687"/>
              <a:gd name="connsiteY209" fmla="*/ 144339 h 147600"/>
              <a:gd name="connsiteX210" fmla="*/ 1688113 w 2102687"/>
              <a:gd name="connsiteY210" fmla="*/ 144339 h 147600"/>
              <a:gd name="connsiteX211" fmla="*/ 1687091 w 2102687"/>
              <a:gd name="connsiteY211" fmla="*/ 131643 h 147600"/>
              <a:gd name="connsiteX212" fmla="*/ 1687091 w 2102687"/>
              <a:gd name="connsiteY212" fmla="*/ 123967 h 147600"/>
              <a:gd name="connsiteX213" fmla="*/ 1655259 w 2102687"/>
              <a:gd name="connsiteY213" fmla="*/ 146359 h 147600"/>
              <a:gd name="connsiteX214" fmla="*/ 1613848 w 2102687"/>
              <a:gd name="connsiteY214" fmla="*/ 94534 h 147600"/>
              <a:gd name="connsiteX215" fmla="*/ 1656690 w 2102687"/>
              <a:gd name="connsiteY215" fmla="*/ 41496 h 147600"/>
              <a:gd name="connsiteX216" fmla="*/ 1687091 w 2102687"/>
              <a:gd name="connsiteY216" fmla="*/ 62878 h 147600"/>
              <a:gd name="connsiteX217" fmla="*/ 1345964 w 2102687"/>
              <a:gd name="connsiteY217" fmla="*/ 3203 h 147600"/>
              <a:gd name="connsiteX218" fmla="*/ 1374116 w 2102687"/>
              <a:gd name="connsiteY218" fmla="*/ 3203 h 147600"/>
              <a:gd name="connsiteX219" fmla="*/ 1416578 w 2102687"/>
              <a:gd name="connsiteY219" fmla="*/ 116926 h 147600"/>
              <a:gd name="connsiteX220" fmla="*/ 1458807 w 2102687"/>
              <a:gd name="connsiteY220" fmla="*/ 3203 h 147600"/>
              <a:gd name="connsiteX221" fmla="*/ 1485732 w 2102687"/>
              <a:gd name="connsiteY221" fmla="*/ 3203 h 147600"/>
              <a:gd name="connsiteX222" fmla="*/ 1485732 w 2102687"/>
              <a:gd name="connsiteY222" fmla="*/ 144339 h 147600"/>
              <a:gd name="connsiteX223" fmla="*/ 1467976 w 2102687"/>
              <a:gd name="connsiteY223" fmla="*/ 144339 h 147600"/>
              <a:gd name="connsiteX224" fmla="*/ 1467976 w 2102687"/>
              <a:gd name="connsiteY224" fmla="*/ 22566 h 147600"/>
              <a:gd name="connsiteX225" fmla="*/ 1422886 w 2102687"/>
              <a:gd name="connsiteY225" fmla="*/ 144339 h 147600"/>
              <a:gd name="connsiteX226" fmla="*/ 1409219 w 2102687"/>
              <a:gd name="connsiteY226" fmla="*/ 144339 h 147600"/>
              <a:gd name="connsiteX227" fmla="*/ 1363720 w 2102687"/>
              <a:gd name="connsiteY227" fmla="*/ 22768 h 147600"/>
              <a:gd name="connsiteX228" fmla="*/ 1363720 w 2102687"/>
              <a:gd name="connsiteY228" fmla="*/ 144339 h 147600"/>
              <a:gd name="connsiteX229" fmla="*/ 1345964 w 2102687"/>
              <a:gd name="connsiteY229" fmla="*/ 144339 h 147600"/>
              <a:gd name="connsiteX230" fmla="*/ 424007 w 2102687"/>
              <a:gd name="connsiteY230" fmla="*/ 3203 h 147600"/>
              <a:gd name="connsiteX231" fmla="*/ 441763 w 2102687"/>
              <a:gd name="connsiteY231" fmla="*/ 3203 h 147600"/>
              <a:gd name="connsiteX232" fmla="*/ 441763 w 2102687"/>
              <a:gd name="connsiteY232" fmla="*/ 144339 h 147600"/>
              <a:gd name="connsiteX233" fmla="*/ 424007 w 2102687"/>
              <a:gd name="connsiteY233" fmla="*/ 144339 h 147600"/>
              <a:gd name="connsiteX234" fmla="*/ 1882726 w 2102687"/>
              <a:gd name="connsiteY234" fmla="*/ 202 h 147600"/>
              <a:gd name="connsiteX235" fmla="*/ 1894554 w 2102687"/>
              <a:gd name="connsiteY235" fmla="*/ 12091 h 147600"/>
              <a:gd name="connsiteX236" fmla="*/ 1882726 w 2102687"/>
              <a:gd name="connsiteY236" fmla="*/ 23778 h 147600"/>
              <a:gd name="connsiteX237" fmla="*/ 1870694 w 2102687"/>
              <a:gd name="connsiteY237" fmla="*/ 12091 h 147600"/>
              <a:gd name="connsiteX238" fmla="*/ 1882726 w 2102687"/>
              <a:gd name="connsiteY238" fmla="*/ 202 h 147600"/>
              <a:gd name="connsiteX239" fmla="*/ 1737058 w 2102687"/>
              <a:gd name="connsiteY239" fmla="*/ 202 h 147600"/>
              <a:gd name="connsiteX240" fmla="*/ 1748886 w 2102687"/>
              <a:gd name="connsiteY240" fmla="*/ 12091 h 147600"/>
              <a:gd name="connsiteX241" fmla="*/ 1737058 w 2102687"/>
              <a:gd name="connsiteY241" fmla="*/ 23778 h 147600"/>
              <a:gd name="connsiteX242" fmla="*/ 1725026 w 2102687"/>
              <a:gd name="connsiteY242" fmla="*/ 12091 h 147600"/>
              <a:gd name="connsiteX243" fmla="*/ 1737058 w 2102687"/>
              <a:gd name="connsiteY243" fmla="*/ 202 h 147600"/>
              <a:gd name="connsiteX244" fmla="*/ 1065639 w 2102687"/>
              <a:gd name="connsiteY244" fmla="*/ 202 h 147600"/>
              <a:gd name="connsiteX245" fmla="*/ 1077466 w 2102687"/>
              <a:gd name="connsiteY245" fmla="*/ 12091 h 147600"/>
              <a:gd name="connsiteX246" fmla="*/ 1065639 w 2102687"/>
              <a:gd name="connsiteY246" fmla="*/ 23778 h 147600"/>
              <a:gd name="connsiteX247" fmla="*/ 1053607 w 2102687"/>
              <a:gd name="connsiteY247" fmla="*/ 12091 h 147600"/>
              <a:gd name="connsiteX248" fmla="*/ 1065639 w 2102687"/>
              <a:gd name="connsiteY248" fmla="*/ 202 h 147600"/>
              <a:gd name="connsiteX249" fmla="*/ 170228 w 2102687"/>
              <a:gd name="connsiteY249" fmla="*/ 0 h 147600"/>
              <a:gd name="connsiteX250" fmla="*/ 208601 w 2102687"/>
              <a:gd name="connsiteY250" fmla="*/ 27414 h 147600"/>
              <a:gd name="connsiteX251" fmla="*/ 186553 w 2102687"/>
              <a:gd name="connsiteY251" fmla="*/ 54019 h 147600"/>
              <a:gd name="connsiteX252" fmla="*/ 186961 w 2102687"/>
              <a:gd name="connsiteY252" fmla="*/ 54827 h 147600"/>
              <a:gd name="connsiteX253" fmla="*/ 211434 w 2102687"/>
              <a:gd name="connsiteY253" fmla="*/ 49979 h 147600"/>
              <a:gd name="connsiteX254" fmla="*/ 238155 w 2102687"/>
              <a:gd name="connsiteY254" fmla="*/ 75575 h 147600"/>
              <a:gd name="connsiteX255" fmla="*/ 220808 w 2102687"/>
              <a:gd name="connsiteY255" fmla="*/ 114906 h 147600"/>
              <a:gd name="connsiteX256" fmla="*/ 246946 w 2102687"/>
              <a:gd name="connsiteY256" fmla="*/ 143358 h 147600"/>
              <a:gd name="connsiteX257" fmla="*/ 246946 w 2102687"/>
              <a:gd name="connsiteY257" fmla="*/ 144368 h 147600"/>
              <a:gd name="connsiteX258" fmla="*/ 214909 w 2102687"/>
              <a:gd name="connsiteY258" fmla="*/ 144368 h 147600"/>
              <a:gd name="connsiteX259" fmla="*/ 202673 w 2102687"/>
              <a:gd name="connsiteY259" fmla="*/ 131268 h 147600"/>
              <a:gd name="connsiteX260" fmla="*/ 156561 w 2102687"/>
              <a:gd name="connsiteY260" fmla="*/ 147600 h 147600"/>
              <a:gd name="connsiteX261" fmla="*/ 115559 w 2102687"/>
              <a:gd name="connsiteY261" fmla="*/ 109481 h 147600"/>
              <a:gd name="connsiteX262" fmla="*/ 144733 w 2102687"/>
              <a:gd name="connsiteY262" fmla="*/ 68967 h 147600"/>
              <a:gd name="connsiteX263" fmla="*/ 144529 w 2102687"/>
              <a:gd name="connsiteY263" fmla="*/ 68563 h 147600"/>
              <a:gd name="connsiteX264" fmla="*/ 128204 w 2102687"/>
              <a:gd name="connsiteY264" fmla="*/ 34888 h 147600"/>
              <a:gd name="connsiteX265" fmla="*/ 170228 w 2102687"/>
              <a:gd name="connsiteY265" fmla="*/ 0 h 1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102687" h="147600">
                <a:moveTo>
                  <a:pt x="936296" y="92110"/>
                </a:moveTo>
                <a:cubicBezTo>
                  <a:pt x="934661" y="93524"/>
                  <a:pt x="930397" y="94736"/>
                  <a:pt x="922629" y="96554"/>
                </a:cubicBezTo>
                <a:lnTo>
                  <a:pt x="910188" y="99583"/>
                </a:lnTo>
                <a:cubicBezTo>
                  <a:pt x="898565" y="102411"/>
                  <a:pt x="893046" y="107057"/>
                  <a:pt x="893046" y="116522"/>
                </a:cubicBezTo>
                <a:cubicBezTo>
                  <a:pt x="893046" y="127805"/>
                  <a:pt x="901018" y="134269"/>
                  <a:pt x="912641" y="134269"/>
                </a:cubicBezTo>
                <a:cubicBezTo>
                  <a:pt x="925900" y="134269"/>
                  <a:pt x="936326" y="126622"/>
                  <a:pt x="936296" y="111674"/>
                </a:cubicBezTo>
                <a:close/>
                <a:moveTo>
                  <a:pt x="150428" y="74796"/>
                </a:moveTo>
                <a:cubicBezTo>
                  <a:pt x="142689" y="80221"/>
                  <a:pt x="137987" y="89916"/>
                  <a:pt x="137987" y="100391"/>
                </a:cubicBezTo>
                <a:cubicBezTo>
                  <a:pt x="137987" y="117128"/>
                  <a:pt x="150019" y="132855"/>
                  <a:pt x="169614" y="132855"/>
                </a:cubicBezTo>
                <a:cubicBezTo>
                  <a:pt x="178376" y="132855"/>
                  <a:pt x="187954" y="129623"/>
                  <a:pt x="196540" y="124602"/>
                </a:cubicBezTo>
                <a:close/>
                <a:moveTo>
                  <a:pt x="194291" y="60685"/>
                </a:moveTo>
                <a:cubicBezTo>
                  <a:pt x="188568" y="60685"/>
                  <a:pt x="181646" y="61695"/>
                  <a:pt x="174491" y="64523"/>
                </a:cubicBezTo>
                <a:lnTo>
                  <a:pt x="214471" y="108067"/>
                </a:lnTo>
                <a:cubicBezTo>
                  <a:pt x="218969" y="101199"/>
                  <a:pt x="221013" y="93754"/>
                  <a:pt x="221013" y="86483"/>
                </a:cubicBezTo>
                <a:cubicBezTo>
                  <a:pt x="221013" y="70150"/>
                  <a:pt x="210821" y="60685"/>
                  <a:pt x="194291" y="60685"/>
                </a:cubicBezTo>
                <a:close/>
                <a:moveTo>
                  <a:pt x="1659523" y="55808"/>
                </a:moveTo>
                <a:cubicBezTo>
                  <a:pt x="1642789" y="55808"/>
                  <a:pt x="1631575" y="67524"/>
                  <a:pt x="1631575" y="93927"/>
                </a:cubicBezTo>
                <a:cubicBezTo>
                  <a:pt x="1631575" y="120158"/>
                  <a:pt x="1642789" y="132047"/>
                  <a:pt x="1659523" y="132047"/>
                </a:cubicBezTo>
                <a:cubicBezTo>
                  <a:pt x="1676257" y="132047"/>
                  <a:pt x="1687500" y="120158"/>
                  <a:pt x="1687471" y="93927"/>
                </a:cubicBezTo>
                <a:cubicBezTo>
                  <a:pt x="1687471" y="67495"/>
                  <a:pt x="1676257" y="55808"/>
                  <a:pt x="1659523" y="55808"/>
                </a:cubicBezTo>
                <a:close/>
                <a:moveTo>
                  <a:pt x="717211" y="55808"/>
                </a:moveTo>
                <a:cubicBezTo>
                  <a:pt x="699864" y="55808"/>
                  <a:pt x="688241" y="67726"/>
                  <a:pt x="688241" y="93927"/>
                </a:cubicBezTo>
                <a:cubicBezTo>
                  <a:pt x="688241" y="119956"/>
                  <a:pt x="700068" y="132047"/>
                  <a:pt x="717211" y="132047"/>
                </a:cubicBezTo>
                <a:cubicBezTo>
                  <a:pt x="734733" y="132047"/>
                  <a:pt x="746181" y="119956"/>
                  <a:pt x="746181" y="93927"/>
                </a:cubicBezTo>
                <a:cubicBezTo>
                  <a:pt x="746181" y="67697"/>
                  <a:pt x="734353" y="55808"/>
                  <a:pt x="717211" y="55808"/>
                </a:cubicBezTo>
                <a:close/>
                <a:moveTo>
                  <a:pt x="2060809" y="55231"/>
                </a:moveTo>
                <a:cubicBezTo>
                  <a:pt x="2044689" y="55231"/>
                  <a:pt x="2035519" y="65302"/>
                  <a:pt x="2033270" y="83049"/>
                </a:cubicBezTo>
                <a:lnTo>
                  <a:pt x="2085486" y="83049"/>
                </a:lnTo>
                <a:cubicBezTo>
                  <a:pt x="2085078" y="64321"/>
                  <a:pt x="2076112" y="55231"/>
                  <a:pt x="2060809" y="55231"/>
                </a:cubicBezTo>
                <a:close/>
                <a:moveTo>
                  <a:pt x="1554887" y="55231"/>
                </a:moveTo>
                <a:cubicBezTo>
                  <a:pt x="1538766" y="55231"/>
                  <a:pt x="1529596" y="65302"/>
                  <a:pt x="1527347" y="83049"/>
                </a:cubicBezTo>
                <a:lnTo>
                  <a:pt x="1579563" y="83049"/>
                </a:lnTo>
                <a:cubicBezTo>
                  <a:pt x="1579155" y="64321"/>
                  <a:pt x="1570189" y="55231"/>
                  <a:pt x="1554887" y="55231"/>
                </a:cubicBezTo>
                <a:close/>
                <a:moveTo>
                  <a:pt x="1232946" y="55231"/>
                </a:moveTo>
                <a:cubicBezTo>
                  <a:pt x="1216826" y="55231"/>
                  <a:pt x="1207656" y="65302"/>
                  <a:pt x="1205407" y="83049"/>
                </a:cubicBezTo>
                <a:lnTo>
                  <a:pt x="1257623" y="83049"/>
                </a:lnTo>
                <a:cubicBezTo>
                  <a:pt x="1257214" y="64321"/>
                  <a:pt x="1248249" y="55231"/>
                  <a:pt x="1232946" y="55231"/>
                </a:cubicBezTo>
                <a:close/>
                <a:moveTo>
                  <a:pt x="1874140" y="43544"/>
                </a:moveTo>
                <a:lnTo>
                  <a:pt x="1891078" y="43544"/>
                </a:lnTo>
                <a:lnTo>
                  <a:pt x="1891078" y="144368"/>
                </a:lnTo>
                <a:lnTo>
                  <a:pt x="1874140" y="144368"/>
                </a:lnTo>
                <a:close/>
                <a:moveTo>
                  <a:pt x="1728502" y="43544"/>
                </a:moveTo>
                <a:lnTo>
                  <a:pt x="1745440" y="43544"/>
                </a:lnTo>
                <a:lnTo>
                  <a:pt x="1745440" y="144368"/>
                </a:lnTo>
                <a:lnTo>
                  <a:pt x="1728502" y="144368"/>
                </a:lnTo>
                <a:close/>
                <a:moveTo>
                  <a:pt x="1090345" y="43544"/>
                </a:moveTo>
                <a:lnTo>
                  <a:pt x="1108305" y="43544"/>
                </a:lnTo>
                <a:lnTo>
                  <a:pt x="1134618" y="125006"/>
                </a:lnTo>
                <a:lnTo>
                  <a:pt x="1160726" y="43544"/>
                </a:lnTo>
                <a:lnTo>
                  <a:pt x="1178073" y="43544"/>
                </a:lnTo>
                <a:lnTo>
                  <a:pt x="1144839" y="144368"/>
                </a:lnTo>
                <a:lnTo>
                  <a:pt x="1123608" y="144368"/>
                </a:lnTo>
                <a:close/>
                <a:moveTo>
                  <a:pt x="1057082" y="43544"/>
                </a:moveTo>
                <a:lnTo>
                  <a:pt x="1074020" y="43544"/>
                </a:lnTo>
                <a:lnTo>
                  <a:pt x="1074020" y="144368"/>
                </a:lnTo>
                <a:lnTo>
                  <a:pt x="1057082" y="144368"/>
                </a:lnTo>
                <a:close/>
                <a:moveTo>
                  <a:pt x="773107" y="43544"/>
                </a:moveTo>
                <a:lnTo>
                  <a:pt x="791067" y="43544"/>
                </a:lnTo>
                <a:lnTo>
                  <a:pt x="817379" y="125006"/>
                </a:lnTo>
                <a:lnTo>
                  <a:pt x="843487" y="43544"/>
                </a:lnTo>
                <a:lnTo>
                  <a:pt x="860834" y="43544"/>
                </a:lnTo>
                <a:lnTo>
                  <a:pt x="827600" y="144368"/>
                </a:lnTo>
                <a:lnTo>
                  <a:pt x="806369" y="144368"/>
                </a:lnTo>
                <a:close/>
                <a:moveTo>
                  <a:pt x="2060839" y="41524"/>
                </a:moveTo>
                <a:cubicBezTo>
                  <a:pt x="2083267" y="41524"/>
                  <a:pt x="2102658" y="54019"/>
                  <a:pt x="2102687" y="89282"/>
                </a:cubicBezTo>
                <a:lnTo>
                  <a:pt x="2102687" y="94937"/>
                </a:lnTo>
                <a:lnTo>
                  <a:pt x="2032686" y="94937"/>
                </a:lnTo>
                <a:cubicBezTo>
                  <a:pt x="2033300" y="117532"/>
                  <a:pt x="2042265" y="132249"/>
                  <a:pt x="2062474" y="132249"/>
                </a:cubicBezTo>
                <a:cubicBezTo>
                  <a:pt x="2075119" y="132249"/>
                  <a:pt x="2084289" y="126420"/>
                  <a:pt x="2086947" y="109481"/>
                </a:cubicBezTo>
                <a:lnTo>
                  <a:pt x="2102454" y="113521"/>
                </a:lnTo>
                <a:cubicBezTo>
                  <a:pt x="2098803" y="133288"/>
                  <a:pt x="2084114" y="146388"/>
                  <a:pt x="2060839" y="146388"/>
                </a:cubicBezTo>
                <a:cubicBezTo>
                  <a:pt x="2032482" y="146388"/>
                  <a:pt x="2015135" y="127834"/>
                  <a:pt x="2015135" y="94764"/>
                </a:cubicBezTo>
                <a:cubicBezTo>
                  <a:pt x="2015135" y="60281"/>
                  <a:pt x="2033913" y="41524"/>
                  <a:pt x="2060839" y="41524"/>
                </a:cubicBezTo>
                <a:close/>
                <a:moveTo>
                  <a:pt x="1961079" y="41524"/>
                </a:moveTo>
                <a:cubicBezTo>
                  <a:pt x="1981668" y="41524"/>
                  <a:pt x="1993729" y="55635"/>
                  <a:pt x="1993758" y="74594"/>
                </a:cubicBezTo>
                <a:lnTo>
                  <a:pt x="1993758" y="144368"/>
                </a:lnTo>
                <a:lnTo>
                  <a:pt x="1976820" y="144368"/>
                </a:lnTo>
                <a:lnTo>
                  <a:pt x="1976820" y="78028"/>
                </a:lnTo>
                <a:cubicBezTo>
                  <a:pt x="1976820" y="63917"/>
                  <a:pt x="1969665" y="54452"/>
                  <a:pt x="1954771" y="54452"/>
                </a:cubicBezTo>
                <a:cubicBezTo>
                  <a:pt x="1939673" y="54452"/>
                  <a:pt x="1932518" y="63917"/>
                  <a:pt x="1932518" y="78028"/>
                </a:cubicBezTo>
                <a:lnTo>
                  <a:pt x="1932518" y="144368"/>
                </a:lnTo>
                <a:lnTo>
                  <a:pt x="1915580" y="144368"/>
                </a:lnTo>
                <a:lnTo>
                  <a:pt x="1915580" y="43544"/>
                </a:lnTo>
                <a:lnTo>
                  <a:pt x="1932518" y="43544"/>
                </a:lnTo>
                <a:lnTo>
                  <a:pt x="1932518" y="59069"/>
                </a:lnTo>
                <a:cubicBezTo>
                  <a:pt x="1936606" y="48392"/>
                  <a:pt x="1946594" y="41524"/>
                  <a:pt x="1961079" y="41524"/>
                </a:cubicBezTo>
                <a:close/>
                <a:moveTo>
                  <a:pt x="1813776" y="41524"/>
                </a:moveTo>
                <a:cubicBezTo>
                  <a:pt x="1837840" y="41524"/>
                  <a:pt x="1851916" y="55635"/>
                  <a:pt x="1854778" y="76152"/>
                </a:cubicBezTo>
                <a:lnTo>
                  <a:pt x="1838658" y="79990"/>
                </a:lnTo>
                <a:cubicBezTo>
                  <a:pt x="1835620" y="62070"/>
                  <a:pt x="1826217" y="55808"/>
                  <a:pt x="1813367" y="55808"/>
                </a:cubicBezTo>
                <a:cubicBezTo>
                  <a:pt x="1795203" y="55808"/>
                  <a:pt x="1784602" y="68534"/>
                  <a:pt x="1784602" y="93726"/>
                </a:cubicBezTo>
                <a:cubicBezTo>
                  <a:pt x="1784602" y="117936"/>
                  <a:pt x="1794589" y="132047"/>
                  <a:pt x="1814185" y="132047"/>
                </a:cubicBezTo>
                <a:cubicBezTo>
                  <a:pt x="1827648" y="132047"/>
                  <a:pt x="1835796" y="125612"/>
                  <a:pt x="1838658" y="106653"/>
                </a:cubicBezTo>
                <a:lnTo>
                  <a:pt x="1854778" y="110491"/>
                </a:lnTo>
                <a:cubicBezTo>
                  <a:pt x="1851945" y="131268"/>
                  <a:pt x="1837840" y="146388"/>
                  <a:pt x="1812959" y="146388"/>
                </a:cubicBezTo>
                <a:cubicBezTo>
                  <a:pt x="1785419" y="146388"/>
                  <a:pt x="1766846" y="128440"/>
                  <a:pt x="1766846" y="94966"/>
                </a:cubicBezTo>
                <a:cubicBezTo>
                  <a:pt x="1766846" y="60887"/>
                  <a:pt x="1785828" y="41524"/>
                  <a:pt x="1813776" y="41524"/>
                </a:cubicBezTo>
                <a:close/>
                <a:moveTo>
                  <a:pt x="1554887" y="41524"/>
                </a:moveTo>
                <a:cubicBezTo>
                  <a:pt x="1577315" y="41524"/>
                  <a:pt x="1596706" y="54019"/>
                  <a:pt x="1596735" y="89282"/>
                </a:cubicBezTo>
                <a:lnTo>
                  <a:pt x="1596735" y="94937"/>
                </a:lnTo>
                <a:lnTo>
                  <a:pt x="1526734" y="94937"/>
                </a:lnTo>
                <a:cubicBezTo>
                  <a:pt x="1527347" y="117532"/>
                  <a:pt x="1536313" y="132249"/>
                  <a:pt x="1556522" y="132249"/>
                </a:cubicBezTo>
                <a:cubicBezTo>
                  <a:pt x="1569167" y="132249"/>
                  <a:pt x="1578337" y="126420"/>
                  <a:pt x="1580994" y="109481"/>
                </a:cubicBezTo>
                <a:lnTo>
                  <a:pt x="1596502" y="113521"/>
                </a:lnTo>
                <a:cubicBezTo>
                  <a:pt x="1592851" y="133288"/>
                  <a:pt x="1578162" y="146388"/>
                  <a:pt x="1554887" y="146388"/>
                </a:cubicBezTo>
                <a:cubicBezTo>
                  <a:pt x="1526530" y="146388"/>
                  <a:pt x="1509183" y="127834"/>
                  <a:pt x="1509183" y="94764"/>
                </a:cubicBezTo>
                <a:cubicBezTo>
                  <a:pt x="1509183" y="60281"/>
                  <a:pt x="1527961" y="41524"/>
                  <a:pt x="1554887" y="41524"/>
                </a:cubicBezTo>
                <a:close/>
                <a:moveTo>
                  <a:pt x="1232946" y="41524"/>
                </a:moveTo>
                <a:cubicBezTo>
                  <a:pt x="1255404" y="41524"/>
                  <a:pt x="1274766" y="54019"/>
                  <a:pt x="1274795" y="89282"/>
                </a:cubicBezTo>
                <a:lnTo>
                  <a:pt x="1274795" y="94937"/>
                </a:lnTo>
                <a:lnTo>
                  <a:pt x="1204794" y="94937"/>
                </a:lnTo>
                <a:cubicBezTo>
                  <a:pt x="1205407" y="117532"/>
                  <a:pt x="1214373" y="132249"/>
                  <a:pt x="1234582" y="132249"/>
                </a:cubicBezTo>
                <a:cubicBezTo>
                  <a:pt x="1247227" y="132249"/>
                  <a:pt x="1256397" y="126420"/>
                  <a:pt x="1259054" y="109481"/>
                </a:cubicBezTo>
                <a:lnTo>
                  <a:pt x="1274561" y="113521"/>
                </a:lnTo>
                <a:cubicBezTo>
                  <a:pt x="1270911" y="133288"/>
                  <a:pt x="1256221" y="146388"/>
                  <a:pt x="1232946" y="146388"/>
                </a:cubicBezTo>
                <a:cubicBezTo>
                  <a:pt x="1204590" y="146388"/>
                  <a:pt x="1187243" y="127834"/>
                  <a:pt x="1187243" y="94764"/>
                </a:cubicBezTo>
                <a:cubicBezTo>
                  <a:pt x="1187243" y="60281"/>
                  <a:pt x="1206020" y="41524"/>
                  <a:pt x="1232946" y="41524"/>
                </a:cubicBezTo>
                <a:close/>
                <a:moveTo>
                  <a:pt x="917956" y="41524"/>
                </a:moveTo>
                <a:cubicBezTo>
                  <a:pt x="939771" y="41524"/>
                  <a:pt x="953059" y="53211"/>
                  <a:pt x="953059" y="72170"/>
                </a:cubicBezTo>
                <a:lnTo>
                  <a:pt x="953059" y="123361"/>
                </a:lnTo>
                <a:cubicBezTo>
                  <a:pt x="953059" y="131845"/>
                  <a:pt x="953877" y="139088"/>
                  <a:pt x="955717" y="144339"/>
                </a:cubicBezTo>
                <a:lnTo>
                  <a:pt x="938370" y="144339"/>
                </a:lnTo>
                <a:cubicBezTo>
                  <a:pt x="937552" y="142522"/>
                  <a:pt x="936734" y="138482"/>
                  <a:pt x="936326" y="129017"/>
                </a:cubicBezTo>
                <a:cubicBezTo>
                  <a:pt x="933463" y="139088"/>
                  <a:pt x="923271" y="146359"/>
                  <a:pt x="907969" y="146359"/>
                </a:cubicBezTo>
                <a:cubicBezTo>
                  <a:pt x="889804" y="146359"/>
                  <a:pt x="876137" y="135885"/>
                  <a:pt x="876137" y="117734"/>
                </a:cubicBezTo>
                <a:cubicBezTo>
                  <a:pt x="876137" y="103421"/>
                  <a:pt x="885307" y="93148"/>
                  <a:pt x="901018" y="89109"/>
                </a:cubicBezTo>
                <a:lnTo>
                  <a:pt x="930397" y="81837"/>
                </a:lnTo>
                <a:cubicBezTo>
                  <a:pt x="934895" y="80654"/>
                  <a:pt x="936326" y="78634"/>
                  <a:pt x="936326" y="73786"/>
                </a:cubicBezTo>
                <a:lnTo>
                  <a:pt x="936326" y="73180"/>
                </a:lnTo>
                <a:cubicBezTo>
                  <a:pt x="936326" y="61493"/>
                  <a:pt x="929784" y="54423"/>
                  <a:pt x="916730" y="54423"/>
                </a:cubicBezTo>
                <a:cubicBezTo>
                  <a:pt x="901223" y="54423"/>
                  <a:pt x="893279" y="64119"/>
                  <a:pt x="892462" y="77018"/>
                </a:cubicBezTo>
                <a:lnTo>
                  <a:pt x="876750" y="73786"/>
                </a:lnTo>
                <a:cubicBezTo>
                  <a:pt x="877977" y="56241"/>
                  <a:pt x="893279" y="41524"/>
                  <a:pt x="917956" y="41524"/>
                </a:cubicBezTo>
                <a:close/>
                <a:moveTo>
                  <a:pt x="717999" y="41524"/>
                </a:moveTo>
                <a:cubicBezTo>
                  <a:pt x="746794" y="41524"/>
                  <a:pt x="763937" y="60887"/>
                  <a:pt x="763907" y="92744"/>
                </a:cubicBezTo>
                <a:cubicBezTo>
                  <a:pt x="763907" y="124198"/>
                  <a:pt x="747174" y="146388"/>
                  <a:pt x="716364" y="146388"/>
                </a:cubicBezTo>
                <a:cubicBezTo>
                  <a:pt x="687803" y="146388"/>
                  <a:pt x="670456" y="127026"/>
                  <a:pt x="670456" y="95168"/>
                </a:cubicBezTo>
                <a:cubicBezTo>
                  <a:pt x="670456" y="63715"/>
                  <a:pt x="687394" y="41524"/>
                  <a:pt x="717999" y="41524"/>
                </a:cubicBezTo>
                <a:close/>
                <a:moveTo>
                  <a:pt x="616429" y="41524"/>
                </a:moveTo>
                <a:cubicBezTo>
                  <a:pt x="637018" y="41524"/>
                  <a:pt x="649079" y="55635"/>
                  <a:pt x="649108" y="74594"/>
                </a:cubicBezTo>
                <a:lnTo>
                  <a:pt x="649108" y="144368"/>
                </a:lnTo>
                <a:lnTo>
                  <a:pt x="632170" y="144368"/>
                </a:lnTo>
                <a:lnTo>
                  <a:pt x="632170" y="78028"/>
                </a:lnTo>
                <a:cubicBezTo>
                  <a:pt x="632170" y="63917"/>
                  <a:pt x="625015" y="54452"/>
                  <a:pt x="610121" y="54452"/>
                </a:cubicBezTo>
                <a:cubicBezTo>
                  <a:pt x="595023" y="54452"/>
                  <a:pt x="587868" y="63917"/>
                  <a:pt x="587868" y="78028"/>
                </a:cubicBezTo>
                <a:lnTo>
                  <a:pt x="587868" y="144368"/>
                </a:lnTo>
                <a:lnTo>
                  <a:pt x="570930" y="144368"/>
                </a:lnTo>
                <a:lnTo>
                  <a:pt x="570930" y="43544"/>
                </a:lnTo>
                <a:lnTo>
                  <a:pt x="587868" y="43544"/>
                </a:lnTo>
                <a:lnTo>
                  <a:pt x="587868" y="59069"/>
                </a:lnTo>
                <a:cubicBezTo>
                  <a:pt x="591957" y="48392"/>
                  <a:pt x="601944" y="41524"/>
                  <a:pt x="616429" y="41524"/>
                </a:cubicBezTo>
                <a:close/>
                <a:moveTo>
                  <a:pt x="513808" y="41524"/>
                </a:moveTo>
                <a:cubicBezTo>
                  <a:pt x="534396" y="41524"/>
                  <a:pt x="546458" y="55635"/>
                  <a:pt x="546487" y="74594"/>
                </a:cubicBezTo>
                <a:lnTo>
                  <a:pt x="546487" y="144368"/>
                </a:lnTo>
                <a:lnTo>
                  <a:pt x="529549" y="144368"/>
                </a:lnTo>
                <a:lnTo>
                  <a:pt x="529549" y="78028"/>
                </a:lnTo>
                <a:cubicBezTo>
                  <a:pt x="529549" y="63917"/>
                  <a:pt x="522394" y="54452"/>
                  <a:pt x="507500" y="54452"/>
                </a:cubicBezTo>
                <a:cubicBezTo>
                  <a:pt x="492402" y="54452"/>
                  <a:pt x="485247" y="63917"/>
                  <a:pt x="485247" y="78028"/>
                </a:cubicBezTo>
                <a:lnTo>
                  <a:pt x="485247" y="144368"/>
                </a:lnTo>
                <a:lnTo>
                  <a:pt x="468309" y="144368"/>
                </a:lnTo>
                <a:lnTo>
                  <a:pt x="468309" y="43544"/>
                </a:lnTo>
                <a:lnTo>
                  <a:pt x="485247" y="43544"/>
                </a:lnTo>
                <a:lnTo>
                  <a:pt x="485247" y="59069"/>
                </a:lnTo>
                <a:cubicBezTo>
                  <a:pt x="489335" y="48392"/>
                  <a:pt x="499323" y="41524"/>
                  <a:pt x="513808" y="41524"/>
                </a:cubicBezTo>
                <a:close/>
                <a:moveTo>
                  <a:pt x="1007903" y="15323"/>
                </a:moveTo>
                <a:lnTo>
                  <a:pt x="1007903" y="43544"/>
                </a:lnTo>
                <a:lnTo>
                  <a:pt x="1038100" y="43544"/>
                </a:lnTo>
                <a:lnTo>
                  <a:pt x="1038100" y="56443"/>
                </a:lnTo>
                <a:lnTo>
                  <a:pt x="1007903" y="56443"/>
                </a:lnTo>
                <a:lnTo>
                  <a:pt x="1007903" y="115512"/>
                </a:lnTo>
                <a:cubicBezTo>
                  <a:pt x="1007903" y="126795"/>
                  <a:pt x="1011963" y="132249"/>
                  <a:pt x="1021162" y="132249"/>
                </a:cubicBezTo>
                <a:cubicBezTo>
                  <a:pt x="1029923" y="132249"/>
                  <a:pt x="1036056" y="128007"/>
                  <a:pt x="1036056" y="128007"/>
                </a:cubicBezTo>
                <a:lnTo>
                  <a:pt x="1040757" y="140098"/>
                </a:lnTo>
                <a:cubicBezTo>
                  <a:pt x="1037487" y="143128"/>
                  <a:pt x="1028901" y="146359"/>
                  <a:pt x="1018913" y="146359"/>
                </a:cubicBezTo>
                <a:cubicBezTo>
                  <a:pt x="998909" y="146359"/>
                  <a:pt x="990965" y="134673"/>
                  <a:pt x="990965" y="118138"/>
                </a:cubicBezTo>
                <a:lnTo>
                  <a:pt x="990965" y="56443"/>
                </a:lnTo>
                <a:lnTo>
                  <a:pt x="971370" y="56443"/>
                </a:lnTo>
                <a:lnTo>
                  <a:pt x="971370" y="43544"/>
                </a:lnTo>
                <a:lnTo>
                  <a:pt x="990965" y="43544"/>
                </a:lnTo>
                <a:lnTo>
                  <a:pt x="990965" y="19363"/>
                </a:lnTo>
                <a:close/>
                <a:moveTo>
                  <a:pt x="169614" y="10677"/>
                </a:moveTo>
                <a:cubicBezTo>
                  <a:pt x="157758" y="10677"/>
                  <a:pt x="150223" y="17343"/>
                  <a:pt x="150252" y="29030"/>
                </a:cubicBezTo>
                <a:cubicBezTo>
                  <a:pt x="150252" y="35292"/>
                  <a:pt x="152472" y="40543"/>
                  <a:pt x="160240" y="48998"/>
                </a:cubicBezTo>
                <a:lnTo>
                  <a:pt x="169001" y="58665"/>
                </a:lnTo>
                <a:cubicBezTo>
                  <a:pt x="183077" y="52432"/>
                  <a:pt x="188801" y="41524"/>
                  <a:pt x="188801" y="30040"/>
                </a:cubicBezTo>
                <a:cubicBezTo>
                  <a:pt x="188801" y="17545"/>
                  <a:pt x="181646" y="10677"/>
                  <a:pt x="169614" y="10677"/>
                </a:cubicBezTo>
                <a:close/>
                <a:moveTo>
                  <a:pt x="326321" y="3232"/>
                </a:moveTo>
                <a:lnTo>
                  <a:pt x="351611" y="3232"/>
                </a:lnTo>
                <a:lnTo>
                  <a:pt x="351611" y="100997"/>
                </a:lnTo>
                <a:cubicBezTo>
                  <a:pt x="351611" y="127401"/>
                  <a:pt x="338353" y="147571"/>
                  <a:pt x="304272" y="147571"/>
                </a:cubicBezTo>
                <a:cubicBezTo>
                  <a:pt x="270192" y="147571"/>
                  <a:pt x="256933" y="127430"/>
                  <a:pt x="256933" y="100997"/>
                </a:cubicBezTo>
                <a:lnTo>
                  <a:pt x="256933" y="92340"/>
                </a:lnTo>
                <a:lnTo>
                  <a:pt x="282223" y="86079"/>
                </a:lnTo>
                <a:lnTo>
                  <a:pt x="282223" y="105441"/>
                </a:lnTo>
                <a:cubicBezTo>
                  <a:pt x="282223" y="123794"/>
                  <a:pt x="288970" y="134471"/>
                  <a:pt x="304272" y="134471"/>
                </a:cubicBezTo>
                <a:cubicBezTo>
                  <a:pt x="319779" y="134471"/>
                  <a:pt x="326321" y="124400"/>
                  <a:pt x="326321" y="107461"/>
                </a:cubicBezTo>
                <a:close/>
                <a:moveTo>
                  <a:pt x="69388" y="3232"/>
                </a:moveTo>
                <a:lnTo>
                  <a:pt x="94678" y="3232"/>
                </a:lnTo>
                <a:lnTo>
                  <a:pt x="94678" y="100997"/>
                </a:lnTo>
                <a:cubicBezTo>
                  <a:pt x="94678" y="127401"/>
                  <a:pt x="81420" y="147571"/>
                  <a:pt x="47339" y="147571"/>
                </a:cubicBezTo>
                <a:cubicBezTo>
                  <a:pt x="13259" y="147571"/>
                  <a:pt x="0" y="127430"/>
                  <a:pt x="0" y="100997"/>
                </a:cubicBezTo>
                <a:lnTo>
                  <a:pt x="0" y="92340"/>
                </a:lnTo>
                <a:lnTo>
                  <a:pt x="25290" y="86079"/>
                </a:lnTo>
                <a:lnTo>
                  <a:pt x="25290" y="105441"/>
                </a:lnTo>
                <a:cubicBezTo>
                  <a:pt x="25290" y="123794"/>
                  <a:pt x="32037" y="134471"/>
                  <a:pt x="47339" y="134471"/>
                </a:cubicBezTo>
                <a:cubicBezTo>
                  <a:pt x="62846" y="134471"/>
                  <a:pt x="69388" y="124400"/>
                  <a:pt x="69388" y="107461"/>
                </a:cubicBezTo>
                <a:close/>
                <a:moveTo>
                  <a:pt x="1687091" y="3203"/>
                </a:moveTo>
                <a:lnTo>
                  <a:pt x="1704029" y="3203"/>
                </a:lnTo>
                <a:lnTo>
                  <a:pt x="1704029" y="123361"/>
                </a:lnTo>
                <a:cubicBezTo>
                  <a:pt x="1704029" y="132451"/>
                  <a:pt x="1704438" y="139492"/>
                  <a:pt x="1705256" y="144339"/>
                </a:cubicBezTo>
                <a:lnTo>
                  <a:pt x="1688113" y="144339"/>
                </a:lnTo>
                <a:cubicBezTo>
                  <a:pt x="1687500" y="141310"/>
                  <a:pt x="1687091" y="136289"/>
                  <a:pt x="1687091" y="131643"/>
                </a:cubicBezTo>
                <a:lnTo>
                  <a:pt x="1687091" y="123967"/>
                </a:lnTo>
                <a:cubicBezTo>
                  <a:pt x="1683207" y="137097"/>
                  <a:pt x="1671379" y="146359"/>
                  <a:pt x="1655259" y="146359"/>
                </a:cubicBezTo>
                <a:cubicBezTo>
                  <a:pt x="1633853" y="146359"/>
                  <a:pt x="1613848" y="130229"/>
                  <a:pt x="1613848" y="94534"/>
                </a:cubicBezTo>
                <a:cubicBezTo>
                  <a:pt x="1613848" y="59242"/>
                  <a:pt x="1633824" y="41496"/>
                  <a:pt x="1656690" y="41496"/>
                </a:cubicBezTo>
                <a:cubicBezTo>
                  <a:pt x="1674446" y="41496"/>
                  <a:pt x="1683411" y="51797"/>
                  <a:pt x="1687091" y="62878"/>
                </a:cubicBezTo>
                <a:close/>
                <a:moveTo>
                  <a:pt x="1345964" y="3203"/>
                </a:moveTo>
                <a:lnTo>
                  <a:pt x="1374116" y="3203"/>
                </a:lnTo>
                <a:lnTo>
                  <a:pt x="1416578" y="116926"/>
                </a:lnTo>
                <a:lnTo>
                  <a:pt x="1458807" y="3203"/>
                </a:lnTo>
                <a:lnTo>
                  <a:pt x="1485732" y="3203"/>
                </a:lnTo>
                <a:lnTo>
                  <a:pt x="1485732" y="144339"/>
                </a:lnTo>
                <a:lnTo>
                  <a:pt x="1467976" y="144339"/>
                </a:lnTo>
                <a:lnTo>
                  <a:pt x="1467976" y="22566"/>
                </a:lnTo>
                <a:lnTo>
                  <a:pt x="1422886" y="144339"/>
                </a:lnTo>
                <a:lnTo>
                  <a:pt x="1409219" y="144339"/>
                </a:lnTo>
                <a:lnTo>
                  <a:pt x="1363720" y="22768"/>
                </a:lnTo>
                <a:lnTo>
                  <a:pt x="1363720" y="144339"/>
                </a:lnTo>
                <a:lnTo>
                  <a:pt x="1345964" y="144339"/>
                </a:lnTo>
                <a:close/>
                <a:moveTo>
                  <a:pt x="424007" y="3203"/>
                </a:moveTo>
                <a:lnTo>
                  <a:pt x="441763" y="3203"/>
                </a:lnTo>
                <a:lnTo>
                  <a:pt x="441763" y="144339"/>
                </a:lnTo>
                <a:lnTo>
                  <a:pt x="424007" y="144339"/>
                </a:lnTo>
                <a:close/>
                <a:moveTo>
                  <a:pt x="1882726" y="202"/>
                </a:moveTo>
                <a:cubicBezTo>
                  <a:pt x="1889443" y="202"/>
                  <a:pt x="1894554" y="5425"/>
                  <a:pt x="1894554" y="12091"/>
                </a:cubicBezTo>
                <a:cubicBezTo>
                  <a:pt x="1894554" y="18728"/>
                  <a:pt x="1889472" y="23778"/>
                  <a:pt x="1882726" y="23778"/>
                </a:cubicBezTo>
                <a:cubicBezTo>
                  <a:pt x="1876009" y="23778"/>
                  <a:pt x="1870694" y="18757"/>
                  <a:pt x="1870694" y="12091"/>
                </a:cubicBezTo>
                <a:cubicBezTo>
                  <a:pt x="1870694" y="5454"/>
                  <a:pt x="1875980" y="202"/>
                  <a:pt x="1882726" y="202"/>
                </a:cubicBezTo>
                <a:close/>
                <a:moveTo>
                  <a:pt x="1737058" y="202"/>
                </a:moveTo>
                <a:cubicBezTo>
                  <a:pt x="1743804" y="202"/>
                  <a:pt x="1748886" y="5425"/>
                  <a:pt x="1748886" y="12091"/>
                </a:cubicBezTo>
                <a:cubicBezTo>
                  <a:pt x="1748886" y="18728"/>
                  <a:pt x="1743804" y="23778"/>
                  <a:pt x="1737058" y="23778"/>
                </a:cubicBezTo>
                <a:cubicBezTo>
                  <a:pt x="1730342" y="23778"/>
                  <a:pt x="1725026" y="18757"/>
                  <a:pt x="1725026" y="12091"/>
                </a:cubicBezTo>
                <a:cubicBezTo>
                  <a:pt x="1725026" y="5454"/>
                  <a:pt x="1730312" y="202"/>
                  <a:pt x="1737058" y="202"/>
                </a:cubicBezTo>
                <a:close/>
                <a:moveTo>
                  <a:pt x="1065639" y="202"/>
                </a:moveTo>
                <a:cubicBezTo>
                  <a:pt x="1072385" y="202"/>
                  <a:pt x="1077496" y="5425"/>
                  <a:pt x="1077466" y="12091"/>
                </a:cubicBezTo>
                <a:cubicBezTo>
                  <a:pt x="1077466" y="18728"/>
                  <a:pt x="1072385" y="23778"/>
                  <a:pt x="1065639" y="23778"/>
                </a:cubicBezTo>
                <a:cubicBezTo>
                  <a:pt x="1058922" y="23778"/>
                  <a:pt x="1053607" y="18757"/>
                  <a:pt x="1053607" y="12091"/>
                </a:cubicBezTo>
                <a:cubicBezTo>
                  <a:pt x="1053607" y="5454"/>
                  <a:pt x="1058893" y="202"/>
                  <a:pt x="1065639" y="202"/>
                </a:cubicBezTo>
                <a:close/>
                <a:moveTo>
                  <a:pt x="170228" y="0"/>
                </a:moveTo>
                <a:cubicBezTo>
                  <a:pt x="194730" y="0"/>
                  <a:pt x="208601" y="12091"/>
                  <a:pt x="208601" y="27414"/>
                </a:cubicBezTo>
                <a:cubicBezTo>
                  <a:pt x="208601" y="38091"/>
                  <a:pt x="202060" y="45766"/>
                  <a:pt x="186553" y="54019"/>
                </a:cubicBezTo>
                <a:lnTo>
                  <a:pt x="186961" y="54827"/>
                </a:lnTo>
                <a:cubicBezTo>
                  <a:pt x="193269" y="52403"/>
                  <a:pt x="202877" y="49979"/>
                  <a:pt x="211434" y="49979"/>
                </a:cubicBezTo>
                <a:cubicBezTo>
                  <a:pt x="227759" y="49979"/>
                  <a:pt x="238155" y="60252"/>
                  <a:pt x="238155" y="75575"/>
                </a:cubicBezTo>
                <a:cubicBezTo>
                  <a:pt x="238155" y="87897"/>
                  <a:pt x="231818" y="102007"/>
                  <a:pt x="220808" y="114906"/>
                </a:cubicBezTo>
                <a:lnTo>
                  <a:pt x="246946" y="143358"/>
                </a:lnTo>
                <a:lnTo>
                  <a:pt x="246946" y="144368"/>
                </a:lnTo>
                <a:lnTo>
                  <a:pt x="214909" y="144368"/>
                </a:lnTo>
                <a:lnTo>
                  <a:pt x="202673" y="131268"/>
                </a:lnTo>
                <a:cubicBezTo>
                  <a:pt x="187575" y="141742"/>
                  <a:pt x="170841" y="147600"/>
                  <a:pt x="156561" y="147600"/>
                </a:cubicBezTo>
                <a:cubicBezTo>
                  <a:pt x="131679" y="147600"/>
                  <a:pt x="115559" y="130258"/>
                  <a:pt x="115559" y="109481"/>
                </a:cubicBezTo>
                <a:cubicBezTo>
                  <a:pt x="115559" y="93754"/>
                  <a:pt x="124729" y="78432"/>
                  <a:pt x="144733" y="68967"/>
                </a:cubicBezTo>
                <a:lnTo>
                  <a:pt x="144529" y="68563"/>
                </a:lnTo>
                <a:cubicBezTo>
                  <a:pt x="132701" y="55866"/>
                  <a:pt x="128204" y="45362"/>
                  <a:pt x="128204" y="34888"/>
                </a:cubicBezTo>
                <a:cubicBezTo>
                  <a:pt x="128204" y="15525"/>
                  <a:pt x="142076" y="0"/>
                  <a:pt x="170228" y="0"/>
                </a:cubicBezTo>
                <a:close/>
              </a:path>
            </a:pathLst>
          </a:custGeom>
          <a:solidFill>
            <a:schemeClr val="bg1"/>
          </a:solidFill>
        </p:spPr>
        <p:txBody>
          <a:bodyPr wrap="square">
            <a:noAutofit/>
          </a:bodyPr>
          <a:lstStyle/>
          <a:p>
            <a:pPr lvl="0"/>
            <a:r>
              <a:rPr lang="en-GB" dirty="0"/>
              <a:t> </a:t>
            </a:r>
            <a:endParaRPr lang="en-US" dirty="0"/>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2014800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400"/>
            <a:ext cx="5732004" cy="3681136"/>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7" name="Graphic 6">
            <a:extLst>
              <a:ext uri="{FF2B5EF4-FFF2-40B4-BE49-F238E27FC236}">
                <a16:creationId xmlns:a16="http://schemas.microsoft.com/office/drawing/2014/main" id="{EB33CF25-C637-277A-8434-3B5FD6EEA88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0" name="Picture Placeholder 3">
            <a:extLst>
              <a:ext uri="{FF2B5EF4-FFF2-40B4-BE49-F238E27FC236}">
                <a16:creationId xmlns:a16="http://schemas.microsoft.com/office/drawing/2014/main" id="{7474C3C3-E6CF-FCE1-1181-F02BC23A1017}"/>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35578339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70000"/>
            <a:ext cx="5732004" cy="3681136"/>
          </a:xfrm>
        </p:spPr>
        <p:txBody>
          <a:bodyPr anchor="t">
            <a:normAutofit/>
          </a:bodyPr>
          <a:lstStyle>
            <a:lvl1pPr>
              <a:lnSpc>
                <a:spcPct val="80000"/>
              </a:lnSpc>
              <a:defRPr sz="7400" spc="0" baseline="0">
                <a:solidFill>
                  <a:schemeClr val="accent1"/>
                </a:solidFill>
              </a:defRPr>
            </a:lvl1pPr>
          </a:lstStyle>
          <a:p>
            <a:r>
              <a:rPr lang="en-GB" dirty="0"/>
              <a:t>Click to edit Master title style</a:t>
            </a:r>
            <a:br>
              <a:rPr lang="en-GB" dirty="0"/>
            </a:br>
            <a:endParaRPr lang="en-GB" dirty="0"/>
          </a:p>
        </p:txBody>
      </p:sp>
      <p:sp>
        <p:nvSpPr>
          <p:cNvPr id="6" name="Picture Placeholder 3">
            <a:extLst>
              <a:ext uri="{FF2B5EF4-FFF2-40B4-BE49-F238E27FC236}">
                <a16:creationId xmlns:a16="http://schemas.microsoft.com/office/drawing/2014/main" id="{4C3BD605-06B1-68EF-DD24-2EA9D4780A82}"/>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Tree>
    <p:extLst>
      <p:ext uri="{BB962C8B-B14F-4D97-AF65-F5344CB8AC3E}">
        <p14:creationId xmlns:p14="http://schemas.microsoft.com/office/powerpoint/2010/main" val="17238898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488600"/>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75008082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593849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495918"/>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01666387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US"/>
              <a:t>Click to edit Master title style</a:t>
            </a:r>
            <a:endParaRPr lang="en-GB" dirty="0"/>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dirty="0"/>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dirty="0"/>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dirty="0"/>
              <a:t>00</a:t>
            </a:r>
          </a:p>
        </p:txBody>
      </p:sp>
      <p:sp>
        <p:nvSpPr>
          <p:cNvPr id="3" name="Graphic 6">
            <a:extLst>
              <a:ext uri="{FF2B5EF4-FFF2-40B4-BE49-F238E27FC236}">
                <a16:creationId xmlns:a16="http://schemas.microsoft.com/office/drawing/2014/main" id="{72FD49B7-27D7-D2A3-F6D3-143AB3CB9EA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88259" y="5966467"/>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4" name="Slide Number Placeholder 5">
            <a:extLst>
              <a:ext uri="{FF2B5EF4-FFF2-40B4-BE49-F238E27FC236}">
                <a16:creationId xmlns:a16="http://schemas.microsoft.com/office/drawing/2014/main" id="{2B1A9DEC-1972-000C-297E-FD62059EE11F}"/>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15259636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dirty="0"/>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dirty="0"/>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dirty="0"/>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88259" y="5966467"/>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Tree>
    <p:extLst>
      <p:ext uri="{BB962C8B-B14F-4D97-AF65-F5344CB8AC3E}">
        <p14:creationId xmlns:p14="http://schemas.microsoft.com/office/powerpoint/2010/main" val="124123669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dirty="0"/>
              <a:t>“Quote goes here. Delete speech marks if not required.”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dirty="0"/>
              <a:t>Click to add text. Delete if not required. </a:t>
            </a:r>
          </a:p>
          <a:p>
            <a:pPr lvl="1"/>
            <a:r>
              <a:rPr lang="en-GB" dirty="0"/>
              <a:t>Second level</a:t>
            </a:r>
          </a:p>
          <a:p>
            <a:pPr lvl="2"/>
            <a:r>
              <a:rPr lang="en-GB" dirty="0"/>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88259" y="5966467"/>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31589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52187860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3085" cy="3427412"/>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dirty="0"/>
              <a:t>“Quote goes here. Delete speech marks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88259" y="5966467"/>
            <a:ext cx="573308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9435527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dirty="0"/>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5495800"/>
          </a:xfrm>
        </p:spPr>
        <p:txBody>
          <a:bodyPr/>
          <a:lstStyle>
            <a:lvl1pPr>
              <a:defRPr sz="18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3867150"/>
            <a:ext cx="3778250" cy="1816002"/>
          </a:xfrm>
        </p:spPr>
        <p:txBody>
          <a:bodyPr/>
          <a:lstStyle/>
          <a:p>
            <a:pPr lvl="0"/>
            <a:r>
              <a:rPr lang="en-GB" dirty="0"/>
              <a:t>Click to add text. Delete if not required.</a:t>
            </a:r>
          </a:p>
          <a:p>
            <a:pPr lvl="1"/>
            <a:r>
              <a:rPr lang="en-GB" dirty="0"/>
              <a:t>Second level</a:t>
            </a:r>
          </a:p>
          <a:p>
            <a:pPr lvl="2"/>
            <a:r>
              <a:rPr lang="en-GB" dirty="0"/>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62295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8723352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35519621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6532376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35678855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5199468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6740612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14155667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459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US"/>
              <a:t>Click icon to add chart</a:t>
            </a:r>
            <a:endParaRPr lang="en-US" dirty="0"/>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88259" y="5966467"/>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24764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5783262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44964292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440113"/>
          </a:xfrm>
          <a:solidFill>
            <a:schemeClr val="bg1"/>
          </a:solidFill>
        </p:spPr>
        <p:txBody>
          <a:bodyPr/>
          <a:lstStyle/>
          <a:p>
            <a:r>
              <a:rPr lang="en-US"/>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4894903"/>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440112"/>
          </a:xfrm>
          <a:solidFill>
            <a:schemeClr val="bg1"/>
          </a:solidFill>
        </p:spPr>
        <p:txBody>
          <a:bodyPr/>
          <a:lstStyle/>
          <a:p>
            <a:r>
              <a:rPr lang="en-US"/>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4894903"/>
            <a:ext cx="3775076"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440113"/>
          </a:xfrm>
          <a:solidFill>
            <a:schemeClr val="bg1"/>
          </a:solidFill>
        </p:spPr>
        <p:txBody>
          <a:bodyPr/>
          <a:lstStyle/>
          <a:p>
            <a:r>
              <a:rPr lang="en-US"/>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4894903"/>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42570960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2917825"/>
          </a:xfrm>
        </p:spPr>
        <p:txBody>
          <a:bodyPr/>
          <a:lstStyle/>
          <a:p>
            <a:r>
              <a:rPr lang="en-US"/>
              <a:t>Click icon to add table</a:t>
            </a:r>
            <a:endParaRPr lang="en-GB"/>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7" name="Slide Number Placeholder 5">
            <a:extLst>
              <a:ext uri="{FF2B5EF4-FFF2-40B4-BE49-F238E27FC236}">
                <a16:creationId xmlns:a16="http://schemas.microsoft.com/office/drawing/2014/main" id="{6FCDADD7-2ADE-F7A6-3ACF-DBB0741F7796}"/>
              </a:ext>
            </a:extLst>
          </p:cNvPr>
          <p:cNvSpPr>
            <a:spLocks noGrp="1"/>
          </p:cNvSpPr>
          <p:nvPr>
            <p:ph type="sldNum" sz="quarter" idx="12"/>
          </p:nvPr>
        </p:nvSpPr>
        <p:spPr>
          <a:xfrm>
            <a:off x="11581942" y="6433878"/>
            <a:ext cx="320674" cy="153463"/>
          </a:xfrm>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418337166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646370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8412972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dirty="0"/>
              <a:t>Click to add title. Black or white text only.</a:t>
            </a:r>
            <a:endParaRPr lang="en-US" dirty="0"/>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25267399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dirty="0"/>
              <a:t>Click to add text –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US"/>
              <a:t>Click to edit Master title style</a:t>
            </a:r>
            <a:endParaRPr lang="en-GB" dirty="0"/>
          </a:p>
        </p:txBody>
      </p:sp>
    </p:spTree>
    <p:extLst>
      <p:ext uri="{BB962C8B-B14F-4D97-AF65-F5344CB8AC3E}">
        <p14:creationId xmlns:p14="http://schemas.microsoft.com/office/powerpoint/2010/main" val="34115019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dirty="0"/>
              <a:t>Master title style</a:t>
            </a:r>
          </a:p>
        </p:txBody>
      </p:sp>
    </p:spTree>
    <p:extLst>
      <p:ext uri="{BB962C8B-B14F-4D97-AF65-F5344CB8AC3E}">
        <p14:creationId xmlns:p14="http://schemas.microsoft.com/office/powerpoint/2010/main" val="293421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733056"/>
          </a:xfrm>
        </p:spPr>
        <p:txBody>
          <a:bodyPr/>
          <a:lstStyle>
            <a:lvl1pPr>
              <a:lnSpc>
                <a:spcPct val="80000"/>
              </a:lnSpc>
              <a:defRPr sz="7400"/>
            </a:lvl1pPr>
          </a:lstStyle>
          <a:p>
            <a:r>
              <a:rPr lang="en-US"/>
              <a:t>Click to edit Master title style</a:t>
            </a:r>
            <a:endParaRPr lang="en-US" dirty="0"/>
          </a:p>
        </p:txBody>
      </p:sp>
    </p:spTree>
    <p:extLst>
      <p:ext uri="{BB962C8B-B14F-4D97-AF65-F5344CB8AC3E}">
        <p14:creationId xmlns:p14="http://schemas.microsoft.com/office/powerpoint/2010/main" val="182527261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47702134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780562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269794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endParaRPr lang="en-GB" dirty="0"/>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US"/>
              <a:t>Click to edit Master title style</a:t>
            </a:r>
            <a:endParaRPr lang="en-GB" dirty="0"/>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88259" y="5966467"/>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187754400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dirty="0"/>
              <a:t>Master title style</a:t>
            </a:r>
            <a:endParaRPr lang="en-GB" dirty="0"/>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88259" y="5966467"/>
            <a:ext cx="573947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81903248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427413"/>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88259" y="5966467"/>
            <a:ext cx="769369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60330752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35457381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Righ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9460327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US"/>
              <a:t>Click to edit Master title style</a:t>
            </a:r>
            <a:endParaRPr lang="en-GB" dirty="0"/>
          </a:p>
        </p:txBody>
      </p:sp>
    </p:spTree>
    <p:extLst>
      <p:ext uri="{BB962C8B-B14F-4D97-AF65-F5344CB8AC3E}">
        <p14:creationId xmlns:p14="http://schemas.microsoft.com/office/powerpoint/2010/main" val="17222311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Animated Title and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5BAB853-D093-4E9B-9C78-6FA41F2B5735}" type="slidenum">
              <a:rPr lang="en-US" smtClean="0"/>
              <a:t>‹#›</a:t>
            </a:fld>
            <a:endParaRPr lang="en-US"/>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41527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5BAB853-D093-4E9B-9C78-6FA41F2B5735}" type="slidenum">
              <a:rPr lang="en-US" smtClean="0"/>
              <a:t>‹#›</a:t>
            </a:fld>
            <a:endParaRPr lang="en-US"/>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5394325"/>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dirty="0"/>
              <a:t>Master title style</a:t>
            </a:r>
            <a:endParaRPr lang="en-GB" dirty="0"/>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DB01CA91-2C5B-2D77-5D4E-1C984996CE2B}"/>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64033153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9"/>
            <a:ext cx="3778250"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A2EFD0EE-AC0A-DFBC-9ED6-5E0C2DBF3659}"/>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7" name="Slide Number Placeholder 5">
            <a:extLst>
              <a:ext uri="{FF2B5EF4-FFF2-40B4-BE49-F238E27FC236}">
                <a16:creationId xmlns:a16="http://schemas.microsoft.com/office/drawing/2014/main" id="{90BAE1C4-8C53-F889-33BD-2F49ACEA13D8}"/>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18133321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9"/>
            <a:ext cx="2776485"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5" name="Graphic 6">
            <a:extLst>
              <a:ext uri="{FF2B5EF4-FFF2-40B4-BE49-F238E27FC236}">
                <a16:creationId xmlns:a16="http://schemas.microsoft.com/office/drawing/2014/main" id="{4E066FDA-E547-8AA8-7DD5-BF710BC6600F}"/>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a:t>
            </a:r>
          </a:p>
          <a:p>
            <a:pPr>
              <a:spcBef>
                <a:spcPts val="0"/>
              </a:spcBef>
              <a:spcAft>
                <a:spcPts val="300"/>
              </a:spcAft>
            </a:pPr>
            <a:r>
              <a:rPr lang="en-US"/>
              <a:t>Slide footer goes here if required</a:t>
            </a:r>
            <a:endParaRPr lang="en-US" dirty="0"/>
          </a:p>
        </p:txBody>
      </p:sp>
      <p:sp>
        <p:nvSpPr>
          <p:cNvPr id="7" name="Slide Number Placeholder 5">
            <a:extLst>
              <a:ext uri="{FF2B5EF4-FFF2-40B4-BE49-F238E27FC236}">
                <a16:creationId xmlns:a16="http://schemas.microsoft.com/office/drawing/2014/main" id="{7429701B-BA59-63AC-184E-531FE07F601E}"/>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3063214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86659162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427291435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4170178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5BAB853-D093-4E9B-9C78-6FA41F2B5735}" type="slidenum">
              <a:rPr lang="en-US" smtClean="0"/>
              <a:t>‹#›</a:t>
            </a:fld>
            <a:endParaRPr lang="en-US"/>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832986"/>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Tree>
    <p:extLst>
      <p:ext uri="{BB962C8B-B14F-4D97-AF65-F5344CB8AC3E}">
        <p14:creationId xmlns:p14="http://schemas.microsoft.com/office/powerpoint/2010/main" val="25893648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bg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414417D5-97B5-C408-55BC-A80D08E4AAB7}"/>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bg1"/>
                </a:solidFill>
              </a:defRPr>
            </a:lvl1pPr>
          </a:lstStyle>
          <a:p>
            <a:r>
              <a:rPr lang="en-GB"/>
              <a:t>Supporting details – delete if not required</a:t>
            </a:r>
          </a:p>
        </p:txBody>
      </p:sp>
    </p:spTree>
    <p:extLst>
      <p:ext uri="{BB962C8B-B14F-4D97-AF65-F5344CB8AC3E}">
        <p14:creationId xmlns:p14="http://schemas.microsoft.com/office/powerpoint/2010/main" val="285057838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accent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E99F374C-18A8-5D23-9D20-654744EC23F1}"/>
              </a:ext>
            </a:extLst>
          </p:cNvPr>
          <p:cNvSpPr/>
          <p:nvPr/>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365734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120794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5553104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Tree>
    <p:extLst>
      <p:ext uri="{BB962C8B-B14F-4D97-AF65-F5344CB8AC3E}">
        <p14:creationId xmlns:p14="http://schemas.microsoft.com/office/powerpoint/2010/main" val="39416193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3880854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9665324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7401565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844863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1696442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152421718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Click to 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Click to 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23893254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32054446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5925086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Click to 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145763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5BAB853-D093-4E9B-9C78-6FA41F2B5735}" type="slidenum">
              <a:rPr lang="en-US" smtClean="0"/>
              <a:t>‹#›</a:t>
            </a:fld>
            <a:endParaRPr lang="en-US"/>
          </a:p>
        </p:txBody>
      </p:sp>
    </p:spTree>
    <p:extLst>
      <p:ext uri="{BB962C8B-B14F-4D97-AF65-F5344CB8AC3E}">
        <p14:creationId xmlns:p14="http://schemas.microsoft.com/office/powerpoint/2010/main" val="32098474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0824634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4727141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841357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15996076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65942400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A5BAB853-D093-4E9B-9C78-6FA41F2B5735}" type="slidenum">
              <a:rPr lang="en-US" smtClean="0"/>
              <a:t>‹#›</a:t>
            </a:fld>
            <a:endParaRPr lang="en-US"/>
          </a:p>
        </p:txBody>
      </p:sp>
      <p:sp>
        <p:nvSpPr>
          <p:cNvPr id="12" name="Title 11"/>
          <p:cNvSpPr>
            <a:spLocks noGrp="1"/>
          </p:cNvSpPr>
          <p:nvPr>
            <p:ph type="title"/>
          </p:nvPr>
        </p:nvSpPr>
        <p:spPr/>
        <p:txBody>
          <a:bodyPr>
            <a:normAutofit/>
          </a:bodyPr>
          <a:lstStyle>
            <a:lvl1pPr>
              <a:defRPr sz="2600"/>
            </a:lvl1pPr>
          </a:lstStyle>
          <a:p>
            <a:r>
              <a:rPr lang="en-US"/>
              <a:t>Click to edit Master title style</a:t>
            </a:r>
          </a:p>
        </p:txBody>
      </p:sp>
      <p:sp>
        <p:nvSpPr>
          <p:cNvPr id="13"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9767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lumn Slide 1_With Sub-header">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424F4B5-1F97-8149-B944-D875D060F9F0}"/>
              </a:ext>
            </a:extLst>
          </p:cNvPr>
          <p:cNvSpPr>
            <a:spLocks noGrp="1"/>
          </p:cNvSpPr>
          <p:nvPr>
            <p:ph type="body" sz="quarter" idx="10" hasCustomPrompt="1"/>
          </p:nvPr>
        </p:nvSpPr>
        <p:spPr>
          <a:xfrm>
            <a:off x="451153" y="362887"/>
            <a:ext cx="11185525" cy="360122"/>
          </a:xfrm>
        </p:spPr>
        <p:txBody>
          <a:bodyPr>
            <a:normAutofit/>
          </a:bodyPr>
          <a:lstStyle>
            <a:lvl1pPr>
              <a:defRPr sz="2200" b="1">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15" name="Text Placeholder 14">
            <a:extLst>
              <a:ext uri="{FF2B5EF4-FFF2-40B4-BE49-F238E27FC236}">
                <a16:creationId xmlns:a16="http://schemas.microsoft.com/office/drawing/2014/main" id="{21459EB4-A9CF-BD47-BA60-30082EB62B67}"/>
              </a:ext>
            </a:extLst>
          </p:cNvPr>
          <p:cNvSpPr>
            <a:spLocks noGrp="1"/>
          </p:cNvSpPr>
          <p:nvPr>
            <p:ph type="body" sz="quarter" idx="11" hasCustomPrompt="1"/>
          </p:nvPr>
        </p:nvSpPr>
        <p:spPr>
          <a:xfrm>
            <a:off x="451154" y="1295829"/>
            <a:ext cx="7925624" cy="3569679"/>
          </a:xfrm>
        </p:spPr>
        <p:txBody>
          <a:bodyPr>
            <a:normAutofit/>
          </a:bodyPr>
          <a:lstStyle>
            <a:lvl1pPr marL="285668" marR="0" indent="-285668" algn="l" defTabSz="914135" rtl="0" eaLnBrk="1" fontAlgn="auto" latinLnBrk="0" hangingPunct="1">
              <a:lnSpc>
                <a:spcPct val="100000"/>
              </a:lnSpc>
              <a:spcBef>
                <a:spcPts val="1000"/>
              </a:spcBef>
              <a:spcAft>
                <a:spcPts val="0"/>
              </a:spcAft>
              <a:buClrTx/>
              <a:buSzTx/>
              <a:buFont typeface="Arial" panose="020B0604020202020204" pitchFamily="34" charset="0"/>
              <a:buChar char="•"/>
              <a:tabLst/>
              <a:defRPr sz="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a:p>
            <a:pPr marL="285668" marR="0" lvl="0" indent="-285668" algn="l" defTabSz="914135"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a:p>
            <a:pPr marL="285668" marR="0" lvl="0" indent="-285668" algn="l" defTabSz="914135"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Lorem Ipsum is simply dummy text of the printing and typesetting industry. Lorem Ipsum is simply dummy text of the printing and typesetting industry. Lorem Ipsum is simply dummy text of the printing and typesetting industry.</a:t>
            </a:r>
          </a:p>
          <a:p>
            <a:pPr lvl="0"/>
            <a:endParaRPr lang="en-US"/>
          </a:p>
        </p:txBody>
      </p:sp>
      <p:sp>
        <p:nvSpPr>
          <p:cNvPr id="7" name="Text Placeholder 14">
            <a:extLst>
              <a:ext uri="{FF2B5EF4-FFF2-40B4-BE49-F238E27FC236}">
                <a16:creationId xmlns:a16="http://schemas.microsoft.com/office/drawing/2014/main" id="{C11E6DDF-C8CD-5947-A7E5-E495E9281475}"/>
              </a:ext>
            </a:extLst>
          </p:cNvPr>
          <p:cNvSpPr>
            <a:spLocks noGrp="1"/>
          </p:cNvSpPr>
          <p:nvPr>
            <p:ph type="body" sz="quarter" idx="12" hasCustomPrompt="1"/>
          </p:nvPr>
        </p:nvSpPr>
        <p:spPr>
          <a:xfrm>
            <a:off x="451154" y="754599"/>
            <a:ext cx="11192005" cy="210603"/>
          </a:xfrm>
        </p:spPr>
        <p:txBody>
          <a:bodyPr>
            <a:normAutofit/>
          </a:bodyPr>
          <a:lstStyle>
            <a:lvl1pPr marL="0" marR="0" indent="0" algn="l" defTabSz="914135" rtl="0" eaLnBrk="1" fontAlgn="auto" latinLnBrk="0" hangingPunct="1">
              <a:lnSpc>
                <a:spcPct val="90000"/>
              </a:lnSpc>
              <a:spcBef>
                <a:spcPts val="1000"/>
              </a:spcBef>
              <a:spcAft>
                <a:spcPts val="0"/>
              </a:spcAft>
              <a:buClrTx/>
              <a:buSzTx/>
              <a:buFontTx/>
              <a:buNone/>
              <a:tabLst/>
              <a:defRPr sz="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Sub-header</a:t>
            </a:r>
          </a:p>
        </p:txBody>
      </p:sp>
    </p:spTree>
    <p:extLst>
      <p:ext uri="{BB962C8B-B14F-4D97-AF65-F5344CB8AC3E}">
        <p14:creationId xmlns:p14="http://schemas.microsoft.com/office/powerpoint/2010/main" val="13089812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A5BAB853-D093-4E9B-9C78-6FA41F2B5735}" type="slidenum">
              <a:rPr lang="en-US" smtClean="0"/>
              <a:t>‹#›</a:t>
            </a:fld>
            <a:endParaRPr lang="en-US"/>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lvl1pPr marL="0" indent="0">
              <a:buNone/>
              <a:defRPr/>
            </a:lvl1pPr>
            <a:lvl2pPr marL="457182" indent="0">
              <a:buNone/>
              <a:defRPr/>
            </a:lvl2pPr>
            <a:lvl3pPr marL="914363" indent="0">
              <a:buNone/>
              <a:defRPr/>
            </a:lvl3pPr>
            <a:lvl4pPr marL="1371545" indent="0">
              <a:buNone/>
              <a:defRPr/>
            </a:lvl4pPr>
          </a:lstStyle>
          <a:p>
            <a:pPr lvl="0"/>
            <a:r>
              <a:rPr lang="en-US"/>
              <a:t>Click to edit Master text styles.</a:t>
            </a:r>
          </a:p>
        </p:txBody>
      </p:sp>
    </p:spTree>
    <p:extLst>
      <p:ext uri="{BB962C8B-B14F-4D97-AF65-F5344CB8AC3E}">
        <p14:creationId xmlns:p14="http://schemas.microsoft.com/office/powerpoint/2010/main" val="93165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wo Columns with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5BAB853-D093-4E9B-9C78-6FA41F2B5735}" type="slidenum">
              <a:rPr lang="en-US" smtClean="0"/>
              <a:t>‹#›</a:t>
            </a:fld>
            <a:endParaRPr lang="en-US"/>
          </a:p>
        </p:txBody>
      </p:sp>
      <p:sp>
        <p:nvSpPr>
          <p:cNvPr id="8" name="Content Placeholder 7"/>
          <p:cNvSpPr>
            <a:spLocks noGrp="1"/>
          </p:cNvSpPr>
          <p:nvPr>
            <p:ph sz="quarter" idx="11"/>
          </p:nvPr>
        </p:nvSpPr>
        <p:spPr>
          <a:xfrm>
            <a:off x="620185" y="1279525"/>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0"/>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399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27-2D08-4FBA-A0E5-C5A1B7F9D1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D5A001-CD88-427F-BC8A-EA8474603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BA3D66-7990-4CE2-883D-BDC73906FE0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7B6DD2-D0F8-494F-BCF6-E80421DAA69F}"/>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1409235F-1A12-483B-BBAD-70CCE2ECB97B}"/>
              </a:ext>
            </a:extLst>
          </p:cNvPr>
          <p:cNvSpPr>
            <a:spLocks noGrp="1"/>
          </p:cNvSpPr>
          <p:nvPr>
            <p:ph type="sldNum" sz="quarter" idx="12"/>
          </p:nvPr>
        </p:nvSpPr>
        <p:spPr/>
        <p:txBody>
          <a:bodyPr/>
          <a:lstStyle/>
          <a:p>
            <a:fld id="{A5BAB853-D093-4E9B-9C78-6FA41F2B5735}" type="slidenum">
              <a:rPr lang="en-US" smtClean="0"/>
              <a:t>‹#›</a:t>
            </a:fld>
            <a:endParaRPr lang="en-US"/>
          </a:p>
        </p:txBody>
      </p:sp>
    </p:spTree>
    <p:extLst>
      <p:ext uri="{BB962C8B-B14F-4D97-AF65-F5344CB8AC3E}">
        <p14:creationId xmlns:p14="http://schemas.microsoft.com/office/powerpoint/2010/main" val="3524249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B58B-2081-4799-8E49-7BA5C0675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E3708-0A68-4898-8C87-6C16B1987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CD31-E6A8-4C41-BF95-7956C8EEB5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C485CB4-526A-4818-83A3-C6C489DBEAAC}"/>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FFFCCD6E-2793-4DE5-90D2-D4879A9822A3}"/>
              </a:ext>
            </a:extLst>
          </p:cNvPr>
          <p:cNvSpPr>
            <a:spLocks noGrp="1"/>
          </p:cNvSpPr>
          <p:nvPr>
            <p:ph type="sldNum" sz="quarter" idx="12"/>
          </p:nvPr>
        </p:nvSpPr>
        <p:spPr/>
        <p:txBody>
          <a:bodyPr/>
          <a:lstStyle/>
          <a:p>
            <a:fld id="{ABE5328C-FA95-496B-9CD0-A118AA080E16}" type="slidenum">
              <a:rPr lang="en-US" smtClean="0"/>
              <a:t>‹#›</a:t>
            </a:fld>
            <a:endParaRPr lang="en-US"/>
          </a:p>
        </p:txBody>
      </p:sp>
    </p:spTree>
    <p:extLst>
      <p:ext uri="{BB962C8B-B14F-4D97-AF65-F5344CB8AC3E}">
        <p14:creationId xmlns:p14="http://schemas.microsoft.com/office/powerpoint/2010/main" val="863614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_Photo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393A-A2CE-49CD-8F14-22C2050378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0765" y="320147"/>
            <a:ext cx="11580391" cy="5682715"/>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67124101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051078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9632309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6640933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12385241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3254322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3C856A-A62F-EC4F-9226-6856841925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7" name="Rectangle 16">
            <a:extLst>
              <a:ext uri="{FF2B5EF4-FFF2-40B4-BE49-F238E27FC236}">
                <a16:creationId xmlns:a16="http://schemas.microsoft.com/office/drawing/2014/main" id="{4DF6BD49-5C2F-354E-952F-945FB3DF5D93}"/>
              </a:ext>
            </a:extLst>
          </p:cNvPr>
          <p:cNvSpPr/>
          <p:nvPr/>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Box 19">
            <a:extLst>
              <a:ext uri="{FF2B5EF4-FFF2-40B4-BE49-F238E27FC236}">
                <a16:creationId xmlns:a16="http://schemas.microsoft.com/office/drawing/2014/main" id="{BE6787B5-C85D-A94C-A7FF-1763D245E71A}"/>
              </a:ext>
            </a:extLst>
          </p:cNvPr>
          <p:cNvSpPr txBox="1"/>
          <p:nvPr/>
        </p:nvSpPr>
        <p:spPr>
          <a:xfrm>
            <a:off x="8161131" y="4871291"/>
            <a:ext cx="3143079" cy="789063"/>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69596672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1040669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Leslie "Wren" </a:t>
            </a:r>
            <a:r>
              <a:rPr lang="en-US" sz="833" b="1" err="1">
                <a:latin typeface="Verdana" panose="020B0604030504040204" pitchFamily="34" charset="0"/>
                <a:ea typeface="Verdana" panose="020B0604030504040204" pitchFamily="34" charset="0"/>
                <a:cs typeface="Verdana" panose="020B0604030504040204" pitchFamily="34" charset="0"/>
              </a:rPr>
              <a:t>Vandever</a:t>
            </a:r>
            <a:r>
              <a:rPr lang="en-US" sz="833" b="1">
                <a:latin typeface="Verdana" panose="020B0604030504040204" pitchFamily="34" charset="0"/>
                <a:ea typeface="Verdana" panose="020B0604030504040204" pitchFamily="34" charset="0"/>
                <a:cs typeface="Verdana" panose="020B0604030504040204" pitchFamily="34" charset="0"/>
              </a:rPr>
              <a:t>, </a:t>
            </a:r>
            <a:r>
              <a:rPr lang="en-US" sz="833" b="1" i="1">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2495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Rhonda Fenwick, </a:t>
            </a:r>
            <a:r>
              <a:rPr lang="en-US" sz="833" b="1" i="1">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a:latin typeface="Verdana" panose="020B0604030504040204" pitchFamily="34" charset="0"/>
                <a:ea typeface="Verdana" panose="020B0604030504040204" pitchFamily="34" charset="0"/>
                <a:cs typeface="Verdana" panose="020B0604030504040204" pitchFamily="34" charset="0"/>
              </a:rPr>
            </a:br>
            <a:r>
              <a:rPr lang="en-US" sz="833" b="0" i="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709732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_Art_Immunology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BB76F9-46EB-CB43-A2DB-444714923C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16" y="269875"/>
            <a:ext cx="11544969" cy="5662841"/>
          </a:xfrm>
          <a:prstGeom prst="rect">
            <a:avLst/>
          </a:prstGeom>
        </p:spPr>
      </p:pic>
      <p:grpSp>
        <p:nvGrpSpPr>
          <p:cNvPr id="15" name="Group 14">
            <a:extLst>
              <a:ext uri="{FF2B5EF4-FFF2-40B4-BE49-F238E27FC236}">
                <a16:creationId xmlns:a16="http://schemas.microsoft.com/office/drawing/2014/main" id="{4B775826-2EE4-D741-A2EC-E0802F05379C}"/>
              </a:ext>
            </a:extLst>
          </p:cNvPr>
          <p:cNvGrpSpPr/>
          <p:nvPr/>
        </p:nvGrpSpPr>
        <p:grpSpPr>
          <a:xfrm>
            <a:off x="323516" y="4709966"/>
            <a:ext cx="11544969" cy="1292895"/>
            <a:chOff x="386615" y="5651959"/>
            <a:chExt cx="13853963" cy="1551474"/>
          </a:xfrm>
        </p:grpSpPr>
        <p:sp>
          <p:nvSpPr>
            <p:cNvPr id="16" name="Rectangle 15">
              <a:extLst>
                <a:ext uri="{FF2B5EF4-FFF2-40B4-BE49-F238E27FC236}">
                  <a16:creationId xmlns:a16="http://schemas.microsoft.com/office/drawing/2014/main" id="{06D403DE-AEB8-CA47-8B21-0902F271AEC0}"/>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Rectangle 21">
              <a:extLst>
                <a:ext uri="{FF2B5EF4-FFF2-40B4-BE49-F238E27FC236}">
                  <a16:creationId xmlns:a16="http://schemas.microsoft.com/office/drawing/2014/main" id="{9E2DDE09-976E-2C48-8A59-A50EC37AEB0D}"/>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3" name="TextBox 22">
            <a:extLst>
              <a:ext uri="{FF2B5EF4-FFF2-40B4-BE49-F238E27FC236}">
                <a16:creationId xmlns:a16="http://schemas.microsoft.com/office/drawing/2014/main" id="{6A35C64B-0ED0-9D45-8B90-1E7F462C388F}"/>
              </a:ext>
            </a:extLst>
          </p:cNvPr>
          <p:cNvSpPr txBox="1"/>
          <p:nvPr/>
        </p:nvSpPr>
        <p:spPr>
          <a:xfrm>
            <a:off x="8700447" y="4871291"/>
            <a:ext cx="2603763"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Barbara, </a:t>
            </a:r>
            <a:r>
              <a:rPr lang="en-US" sz="833" b="1" i="1" err="1">
                <a:latin typeface="Verdana" panose="020B0604030504040204" pitchFamily="34" charset="0"/>
                <a:ea typeface="Verdana" panose="020B0604030504040204" pitchFamily="34" charset="0"/>
                <a:cs typeface="Verdana" panose="020B0604030504040204" pitchFamily="34" charset="0"/>
              </a:rPr>
              <a:t>Verbloemen</a:t>
            </a:r>
            <a:r>
              <a:rPr lang="en-US" sz="833" b="1">
                <a:latin typeface="Verdana" panose="020B0604030504040204" pitchFamily="34" charset="0"/>
                <a:ea typeface="Verdana" panose="020B0604030504040204" pitchFamily="34" charset="0"/>
                <a:cs typeface="Verdana" panose="020B0604030504040204" pitchFamily="34" charset="0"/>
              </a:rPr>
              <a:t> (to gloss over)</a:t>
            </a:r>
          </a:p>
          <a:p>
            <a:pPr algn="r"/>
            <a:r>
              <a:rPr lang="en-US" sz="833" b="0" i="0">
                <a:latin typeface="Verdana" panose="020B0604030504040204" pitchFamily="34" charset="0"/>
                <a:ea typeface="Verdana" panose="020B0604030504040204" pitchFamily="34" charset="0"/>
                <a:cs typeface="Verdana" panose="020B0604030504040204" pitchFamily="34" charset="0"/>
              </a:rPr>
              <a:t>Diagnosed with severe ulcerative colitis at age 18, Barbara tries to find peace of mind through painting and creating ceramics.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271854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_Blank">
    <p:spTree>
      <p:nvGrpSpPr>
        <p:cNvPr id="1" name=""/>
        <p:cNvGrpSpPr/>
        <p:nvPr/>
      </p:nvGrpSpPr>
      <p:grpSpPr>
        <a:xfrm>
          <a:off x="0" y="0"/>
          <a:ext cx="0" cy="0"/>
          <a:chOff x="0" y="0"/>
          <a:chExt cx="0" cy="0"/>
        </a:xfrm>
      </p:grpSpPr>
      <p:sp>
        <p:nvSpPr>
          <p:cNvPr id="3" name="Rectangle 2"/>
          <p:cNvSpPr/>
          <p:nvPr/>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8" name="Picture 7">
            <a:extLst>
              <a:ext uri="{FF2B5EF4-FFF2-40B4-BE49-F238E27FC236}">
                <a16:creationId xmlns:a16="http://schemas.microsoft.com/office/drawing/2014/main" id="{77B7A3BA-41AF-D640-91A7-E976056FF4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947" y="91035"/>
            <a:ext cx="3623398" cy="1462534"/>
          </a:xfrm>
          <a:prstGeom prst="rect">
            <a:avLst/>
          </a:prstGeom>
        </p:spPr>
      </p:pic>
    </p:spTree>
    <p:extLst>
      <p:ext uri="{BB962C8B-B14F-4D97-AF65-F5344CB8AC3E}">
        <p14:creationId xmlns:p14="http://schemas.microsoft.com/office/powerpoint/2010/main" val="8795168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FE1D9E-1AD2-6646-8DCA-CD84D48707B9}"/>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680416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ED46DC-BA34-0D40-B0FF-7CCBC9025C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886075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BDB89D3F-7A69-4143-BA29-B0709C01799A}"/>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608775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_Immunology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DF6BD49-5C2F-354E-952F-945FB3DF5D93}"/>
              </a:ext>
            </a:extLst>
          </p:cNvPr>
          <p:cNvSpPr/>
          <p:nvPr/>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pic>
        <p:nvPicPr>
          <p:cNvPr id="11" name="Picture 4" descr="Related image">
            <a:extLst>
              <a:ext uri="{FF2B5EF4-FFF2-40B4-BE49-F238E27FC236}">
                <a16:creationId xmlns:a16="http://schemas.microsoft.com/office/drawing/2014/main" id="{30EF6711-2C52-40C4-A9B8-C08115F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62" y="806382"/>
            <a:ext cx="11534354" cy="285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8781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6944708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0042670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936834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526623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4362608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7081242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0884589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9037314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8292400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02144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5072412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Tree>
    <p:extLst>
      <p:ext uri="{BB962C8B-B14F-4D97-AF65-F5344CB8AC3E}">
        <p14:creationId xmlns:p14="http://schemas.microsoft.com/office/powerpoint/2010/main" val="17342006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Click to 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239831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7475602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5166733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8823161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385085032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Click to 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Click to 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6043927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323889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8436421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Click to 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460279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Leslie "Wren" </a:t>
            </a:r>
            <a:r>
              <a:rPr lang="en-US" sz="833" b="1" err="1">
                <a:latin typeface="Verdana" panose="020B0604030504040204" pitchFamily="34" charset="0"/>
                <a:ea typeface="Verdana" panose="020B0604030504040204" pitchFamily="34" charset="0"/>
                <a:cs typeface="Verdana" panose="020B0604030504040204" pitchFamily="34" charset="0"/>
              </a:rPr>
              <a:t>Vandever</a:t>
            </a:r>
            <a:r>
              <a:rPr lang="en-US" sz="833" b="1">
                <a:latin typeface="Verdana" panose="020B0604030504040204" pitchFamily="34" charset="0"/>
                <a:ea typeface="Verdana" panose="020B0604030504040204" pitchFamily="34" charset="0"/>
                <a:cs typeface="Verdana" panose="020B0604030504040204" pitchFamily="34" charset="0"/>
              </a:rPr>
              <a:t>, </a:t>
            </a:r>
            <a:r>
              <a:rPr lang="en-US" sz="833" b="1" i="1">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4900437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59355909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53421909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2794372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46599214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86AFE-7941-EB4C-A7F0-E65A479B86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60" y="2286724"/>
            <a:ext cx="5699480" cy="2300516"/>
          </a:xfrm>
          <a:prstGeom prst="rect">
            <a:avLst/>
          </a:prstGeom>
        </p:spPr>
      </p:pic>
    </p:spTree>
    <p:extLst>
      <p:ext uri="{BB962C8B-B14F-4D97-AF65-F5344CB8AC3E}">
        <p14:creationId xmlns:p14="http://schemas.microsoft.com/office/powerpoint/2010/main" val="13684113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5D00-2899-FB41-A1C6-653764F78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4BC44B-DF97-CE40-A51E-DC6A5DB5EB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E02EF-EDB9-764E-8CAB-C85E3BC025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862033-0ED0-CC48-BDD2-D16207B379AA}"/>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A7A4DE93-B199-2E4A-8446-11241885F231}"/>
              </a:ext>
            </a:extLst>
          </p:cNvPr>
          <p:cNvSpPr>
            <a:spLocks noGrp="1"/>
          </p:cNvSpPr>
          <p:nvPr>
            <p:ph type="sldNum" sz="quarter" idx="12"/>
          </p:nvPr>
        </p:nvSpPr>
        <p:spPr/>
        <p:txBody>
          <a:bodyPr/>
          <a:lstStyle/>
          <a:p>
            <a:fld id="{3DFFCD84-BCC4-A241-8B42-3367C9A37180}" type="slidenum">
              <a:rPr lang="en-US" smtClean="0"/>
              <a:t>‹#›</a:t>
            </a:fld>
            <a:endParaRPr lang="en-US"/>
          </a:p>
        </p:txBody>
      </p:sp>
    </p:spTree>
    <p:extLst>
      <p:ext uri="{BB962C8B-B14F-4D97-AF65-F5344CB8AC3E}">
        <p14:creationId xmlns:p14="http://schemas.microsoft.com/office/powerpoint/2010/main" val="19466706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DF23-4AA8-404B-A7CE-32BE93DB74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3B42B0-0722-1143-BD95-A56E41692D5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263413-55D3-124B-9789-605DB8CFC330}"/>
              </a:ext>
            </a:extLst>
          </p:cNvPr>
          <p:cNvSpPr>
            <a:spLocks noGrp="1"/>
          </p:cNvSpPr>
          <p:nvPr>
            <p:ph type="ftr" sz="quarter" idx="11"/>
          </p:nvPr>
        </p:nvSpPr>
        <p:spPr/>
        <p:txBody>
          <a:bodyPr/>
          <a:lstStyle/>
          <a:p>
            <a:r>
              <a:rPr lang="en-US"/>
              <a:t>Slide legal disclaimer goes here if required  Slide footer goes here if required</a:t>
            </a:r>
          </a:p>
        </p:txBody>
      </p:sp>
      <p:sp>
        <p:nvSpPr>
          <p:cNvPr id="5" name="Slide Number Placeholder 4">
            <a:extLst>
              <a:ext uri="{FF2B5EF4-FFF2-40B4-BE49-F238E27FC236}">
                <a16:creationId xmlns:a16="http://schemas.microsoft.com/office/drawing/2014/main" id="{087606D9-4ACD-2543-9E89-581FCFAE9198}"/>
              </a:ext>
            </a:extLst>
          </p:cNvPr>
          <p:cNvSpPr>
            <a:spLocks noGrp="1"/>
          </p:cNvSpPr>
          <p:nvPr>
            <p:ph type="sldNum" sz="quarter" idx="12"/>
          </p:nvPr>
        </p:nvSpPr>
        <p:spPr/>
        <p:txBody>
          <a:bodyPr/>
          <a:lstStyle/>
          <a:p>
            <a:fld id="{3DFFCD84-BCC4-A241-8B42-3367C9A37180}" type="slidenum">
              <a:rPr lang="en-US" smtClean="0"/>
              <a:t>‹#›</a:t>
            </a:fld>
            <a:endParaRPr lang="en-US"/>
          </a:p>
        </p:txBody>
      </p:sp>
    </p:spTree>
    <p:extLst>
      <p:ext uri="{BB962C8B-B14F-4D97-AF65-F5344CB8AC3E}">
        <p14:creationId xmlns:p14="http://schemas.microsoft.com/office/powerpoint/2010/main" val="256588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 Column/ Bullet Points">
    <p:spTree>
      <p:nvGrpSpPr>
        <p:cNvPr id="1" name=""/>
        <p:cNvGrpSpPr/>
        <p:nvPr/>
      </p:nvGrpSpPr>
      <p:grpSpPr>
        <a:xfrm>
          <a:off x="0" y="0"/>
          <a:ext cx="0" cy="0"/>
          <a:chOff x="0" y="0"/>
          <a:chExt cx="0" cy="0"/>
        </a:xfrm>
      </p:grpSpPr>
      <p:sp>
        <p:nvSpPr>
          <p:cNvPr id="11" name="Slide Number Placeholder 4"/>
          <p:cNvSpPr>
            <a:spLocks noGrp="1"/>
          </p:cNvSpPr>
          <p:nvPr>
            <p:ph type="sldNum" sz="quarter" idx="4"/>
          </p:nvPr>
        </p:nvSpPr>
        <p:spPr>
          <a:xfrm>
            <a:off x="11399000"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81BF0B4E-CE60-AB48-9D7E-4434414A7C38}" type="slidenum">
              <a:rPr lang="en-US" smtClean="0">
                <a:solidFill>
                  <a:srgbClr val="FFFFFF"/>
                </a:solidFill>
              </a:rPr>
              <a:pPr/>
              <a:t>‹#›</a:t>
            </a:fld>
            <a:endParaRPr lang="en-US">
              <a:solidFill>
                <a:srgbClr val="FFFFFF"/>
              </a:solidFill>
            </a:endParaRPr>
          </a:p>
        </p:txBody>
      </p:sp>
      <p:sp>
        <p:nvSpPr>
          <p:cNvPr id="12" name="Title 11"/>
          <p:cNvSpPr>
            <a:spLocks noGrp="1"/>
          </p:cNvSpPr>
          <p:nvPr>
            <p:ph type="title"/>
          </p:nvPr>
        </p:nvSpPr>
        <p:spPr/>
        <p:txBody>
          <a:bodyPr>
            <a:normAutofit/>
          </a:bodyPr>
          <a:lstStyle>
            <a:lvl1pPr>
              <a:defRPr sz="2600"/>
            </a:lvl1pPr>
          </a:lstStyle>
          <a:p>
            <a:r>
              <a:rPr lang="en-US"/>
              <a:t>Click to edit Master title style</a:t>
            </a:r>
          </a:p>
        </p:txBody>
      </p:sp>
      <p:sp>
        <p:nvSpPr>
          <p:cNvPr id="13"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575225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wo Columns with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1BF0B4E-CE60-AB48-9D7E-4434414A7C38}" type="slidenum">
              <a:rPr lang="en-US" smtClean="0"/>
              <a:pPr/>
              <a:t>‹#›</a:t>
            </a:fld>
            <a:endParaRPr lang="en-US"/>
          </a:p>
        </p:txBody>
      </p:sp>
      <p:sp>
        <p:nvSpPr>
          <p:cNvPr id="8" name="Content Placeholder 7"/>
          <p:cNvSpPr>
            <a:spLocks noGrp="1"/>
          </p:cNvSpPr>
          <p:nvPr>
            <p:ph sz="quarter" idx="11"/>
          </p:nvPr>
        </p:nvSpPr>
        <p:spPr>
          <a:xfrm>
            <a:off x="620185" y="1279525"/>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7"/>
          <p:cNvSpPr>
            <a:spLocks noGrp="1"/>
          </p:cNvSpPr>
          <p:nvPr>
            <p:ph sz="quarter" idx="13"/>
          </p:nvPr>
        </p:nvSpPr>
        <p:spPr>
          <a:xfrm>
            <a:off x="6214535" y="1289050"/>
            <a:ext cx="536448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636555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1BE-DAAD-401B-A57F-8B09C27E77C4}"/>
              </a:ext>
            </a:extLst>
          </p:cNvPr>
          <p:cNvSpPr>
            <a:spLocks noGrp="1"/>
          </p:cNvSpPr>
          <p:nvPr>
            <p:ph type="ctrTitle"/>
          </p:nvPr>
        </p:nvSpPr>
        <p:spPr>
          <a:xfrm>
            <a:off x="1524000" y="1847970"/>
            <a:ext cx="9144000" cy="166199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E4AA4-650A-4CF0-BE36-3CEE83CDC56E}"/>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F0A78-6289-410B-8326-72B4365559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C6EF112-12AF-4DFD-80DB-3812E14ED5B0}"/>
              </a:ext>
            </a:extLst>
          </p:cNvPr>
          <p:cNvSpPr>
            <a:spLocks noGrp="1"/>
          </p:cNvSpPr>
          <p:nvPr>
            <p:ph type="ftr" sz="quarter" idx="11"/>
          </p:nvPr>
        </p:nvSpPr>
        <p:spPr/>
        <p:txBody>
          <a:bodyPr/>
          <a:lstStyle/>
          <a:p>
            <a:r>
              <a:rPr lang="en-US"/>
              <a:t>Slide legal disclaimer goes here if required  Slide footer goes here if required</a:t>
            </a:r>
          </a:p>
        </p:txBody>
      </p:sp>
      <p:sp>
        <p:nvSpPr>
          <p:cNvPr id="6" name="Slide Number Placeholder 5">
            <a:extLst>
              <a:ext uri="{FF2B5EF4-FFF2-40B4-BE49-F238E27FC236}">
                <a16:creationId xmlns:a16="http://schemas.microsoft.com/office/drawing/2014/main" id="{36F03403-1240-4B51-8875-00177396AD56}"/>
              </a:ext>
            </a:extLst>
          </p:cNvPr>
          <p:cNvSpPr>
            <a:spLocks noGrp="1"/>
          </p:cNvSpPr>
          <p:nvPr>
            <p:ph type="sldNum" sz="quarter" idx="12"/>
          </p:nvPr>
        </p:nvSpPr>
        <p:spPr/>
        <p:txBody>
          <a:bodyPr/>
          <a:lstStyle/>
          <a:p>
            <a:fld id="{F563F685-F1A5-41E8-BE82-6F6082CB937F}" type="slidenum">
              <a:rPr lang="en-US" smtClean="0"/>
              <a:t>‹#›</a:t>
            </a:fld>
            <a:endParaRPr lang="en-US"/>
          </a:p>
        </p:txBody>
      </p:sp>
    </p:spTree>
    <p:extLst>
      <p:ext uri="{BB962C8B-B14F-4D97-AF65-F5344CB8AC3E}">
        <p14:creationId xmlns:p14="http://schemas.microsoft.com/office/powerpoint/2010/main" val="125310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_Art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32AEE9-7449-0C48-B7A5-2053A8FB2E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469" y="320146"/>
            <a:ext cx="11544343" cy="5675693"/>
          </a:xfrm>
          <a:prstGeom prst="rect">
            <a:avLst/>
          </a:prstGeom>
        </p:spPr>
      </p:pic>
      <p:grpSp>
        <p:nvGrpSpPr>
          <p:cNvPr id="17" name="Group 16">
            <a:extLst>
              <a:ext uri="{FF2B5EF4-FFF2-40B4-BE49-F238E27FC236}">
                <a16:creationId xmlns:a16="http://schemas.microsoft.com/office/drawing/2014/main" id="{268779F3-A37C-D242-BE2A-8A7A5A7250EB}"/>
              </a:ext>
            </a:extLst>
          </p:cNvPr>
          <p:cNvGrpSpPr/>
          <p:nvPr/>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15F7EEE2-F55E-D44D-97D7-98B11A75609D}"/>
                </a:ext>
              </a:extLst>
            </p:cNvPr>
            <p:cNvSpPr/>
            <p:nvPr/>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A1918FF4-83CA-6E49-844F-BACE1FB97F23}"/>
                </a:ext>
              </a:extLst>
            </p:cNvPr>
            <p:cNvSpPr/>
            <p:nvPr/>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C93B2FDF-841B-384B-909E-6125E8A5D151}"/>
              </a:ext>
            </a:extLst>
          </p:cNvPr>
          <p:cNvSpPr txBox="1"/>
          <p:nvPr/>
        </p:nvSpPr>
        <p:spPr>
          <a:xfrm>
            <a:off x="8605520" y="4871291"/>
            <a:ext cx="2698690"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Rhonda Fenwick, </a:t>
            </a:r>
            <a:r>
              <a:rPr lang="en-US" sz="833" b="1" i="1">
                <a:latin typeface="Verdana" panose="020B0604030504040204" pitchFamily="34" charset="0"/>
                <a:ea typeface="Verdana" panose="020B0604030504040204" pitchFamily="34" charset="0"/>
                <a:cs typeface="Verdana" panose="020B0604030504040204" pitchFamily="34" charset="0"/>
              </a:rPr>
              <a:t>Time is Now II</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a:latin typeface="Verdana" panose="020B0604030504040204" pitchFamily="34" charset="0"/>
                <a:ea typeface="Verdana" panose="020B0604030504040204" pitchFamily="34" charset="0"/>
                <a:cs typeface="Verdana" panose="020B0604030504040204" pitchFamily="34" charset="0"/>
              </a:rPr>
              <a:t>Through her art, Rhonda has explored psoriasis, a chronic skin disorder she </a:t>
            </a:r>
            <a:br>
              <a:rPr lang="en-US" sz="833" b="0" i="0">
                <a:latin typeface="Verdana" panose="020B0604030504040204" pitchFamily="34" charset="0"/>
                <a:ea typeface="Verdana" panose="020B0604030504040204" pitchFamily="34" charset="0"/>
                <a:cs typeface="Verdana" panose="020B0604030504040204" pitchFamily="34" charset="0"/>
              </a:rPr>
            </a:br>
            <a:r>
              <a:rPr lang="en-US" sz="833" b="0" i="0">
                <a:latin typeface="Verdana" panose="020B0604030504040204" pitchFamily="34" charset="0"/>
                <a:ea typeface="Verdana" panose="020B0604030504040204" pitchFamily="34" charset="0"/>
                <a:cs typeface="Verdana" panose="020B0604030504040204" pitchFamily="34" charset="0"/>
              </a:rPr>
              <a:t>has lived with since the age of six.</a:t>
            </a:r>
          </a:p>
        </p:txBody>
      </p:sp>
      <p:sp>
        <p:nvSpPr>
          <p:cNvPr id="7" name="Rectangle 6">
            <a:extLst>
              <a:ext uri="{FF2B5EF4-FFF2-40B4-BE49-F238E27FC236}">
                <a16:creationId xmlns:a16="http://schemas.microsoft.com/office/drawing/2014/main" id="{FF6C7C0F-EE76-744B-BD4E-B4F347C9CDED}"/>
              </a:ext>
            </a:extLst>
          </p:cNvPr>
          <p:cNvSpPr/>
          <p:nvPr/>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74900540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lain 4:3 Title and Content Blank Cool Palette Rev">
    <p:spTree>
      <p:nvGrpSpPr>
        <p:cNvPr id="1" name=""/>
        <p:cNvGrpSpPr/>
        <p:nvPr/>
      </p:nvGrpSpPr>
      <p:grpSpPr>
        <a:xfrm>
          <a:off x="0" y="0"/>
          <a:ext cx="0" cy="0"/>
          <a:chOff x="0" y="0"/>
          <a:chExt cx="0" cy="0"/>
        </a:xfrm>
      </p:grpSpPr>
      <p:sp>
        <p:nvSpPr>
          <p:cNvPr id="4" name="Rectangle 6"/>
          <p:cNvSpPr txBox="1">
            <a:spLocks noChangeArrowheads="1"/>
          </p:cNvSpPr>
          <p:nvPr/>
        </p:nvSpPr>
        <p:spPr bwMode="gray">
          <a:xfrm>
            <a:off x="11457519" y="6499227"/>
            <a:ext cx="467783" cy="200025"/>
          </a:xfrm>
          <a:prstGeom prst="rect">
            <a:avLst/>
          </a:prstGeom>
          <a:ln/>
        </p:spPr>
        <p:txBody>
          <a:bodyPr>
            <a:prstTxWarp prst="textNoShape">
              <a:avLst/>
            </a:prstTxWarp>
          </a:bodyPr>
          <a:lstStyle/>
          <a:p>
            <a:pPr algn="r" eaLnBrk="0" hangingPunct="0"/>
            <a:fld id="{B8EDA188-7B07-8449-A98F-250FC6DA71A2}" type="slidenum">
              <a:rPr lang="en-US" sz="700"/>
              <a:pPr algn="r" eaLnBrk="0" hangingPunct="0"/>
              <a:t>‹#›</a:t>
            </a:fld>
            <a:endParaRPr lang="en-US" sz="700"/>
          </a:p>
        </p:txBody>
      </p:sp>
      <p:cxnSp>
        <p:nvCxnSpPr>
          <p:cNvPr id="5" name="Straight Connector 14"/>
          <p:cNvCxnSpPr>
            <a:cxnSpLocks noChangeShapeType="1"/>
          </p:cNvCxnSpPr>
          <p:nvPr/>
        </p:nvCxnSpPr>
        <p:spPr bwMode="gray">
          <a:xfrm rot="5400000">
            <a:off x="11428943" y="6598180"/>
            <a:ext cx="127000" cy="2116"/>
          </a:xfrm>
          <a:prstGeom prst="line">
            <a:avLst/>
          </a:prstGeom>
          <a:noFill/>
          <a:ln w="9525">
            <a:solidFill>
              <a:schemeClr val="tx1"/>
            </a:solidFill>
            <a:round/>
            <a:headEnd/>
            <a:tailEnd/>
          </a:ln>
        </p:spPr>
      </p:cxn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p:txBody>
          <a:bodyPr/>
          <a:lstStyle/>
          <a:p>
            <a:r>
              <a:rPr lang="en-US"/>
              <a:t>Click to edit Master title style</a:t>
            </a:r>
          </a:p>
        </p:txBody>
      </p:sp>
      <p:sp>
        <p:nvSpPr>
          <p:cNvPr id="7" name="Footer Placeholder 15"/>
          <p:cNvSpPr>
            <a:spLocks noGrp="1"/>
          </p:cNvSpPr>
          <p:nvPr>
            <p:ph type="ftr" sz="quarter" idx="10"/>
          </p:nvPr>
        </p:nvSpPr>
        <p:spPr/>
        <p:txBody>
          <a:bodyPr/>
          <a:lstStyle>
            <a:lvl1pPr>
              <a:defRPr>
                <a:solidFill>
                  <a:schemeClr val="tx1"/>
                </a:solidFill>
              </a:defRPr>
            </a:lvl1pPr>
          </a:lstStyle>
          <a:p>
            <a:pPr>
              <a:defRPr/>
            </a:pPr>
            <a:r>
              <a:rPr lang="en-US"/>
              <a:t>Slide legal disclaimer goes here if required  Slide footer goes here if required</a:t>
            </a:r>
          </a:p>
        </p:txBody>
      </p:sp>
      <p:sp>
        <p:nvSpPr>
          <p:cNvPr id="9" name="Slide Number Placeholder 14"/>
          <p:cNvSpPr>
            <a:spLocks noGrp="1"/>
          </p:cNvSpPr>
          <p:nvPr>
            <p:ph type="sldNum" sz="quarter" idx="12"/>
          </p:nvPr>
        </p:nvSpPr>
        <p:spPr>
          <a:xfrm>
            <a:off x="11350052" y="6499227"/>
            <a:ext cx="575251" cy="219075"/>
          </a:xfrm>
          <a:prstGeom prst="rect">
            <a:avLst/>
          </a:prstGeom>
        </p:spPr>
        <p:txBody>
          <a:bodyPr/>
          <a:lstStyle>
            <a:lvl1pPr>
              <a:defRPr>
                <a:solidFill>
                  <a:schemeClr val="tx1"/>
                </a:solidFill>
              </a:defRPr>
            </a:lvl1pPr>
          </a:lstStyle>
          <a:p>
            <a:fld id="{A1D006B9-0C4E-DB40-9E5C-5A21A7CBDAA4}" type="slidenum">
              <a:rPr lang="en-US"/>
              <a:pPr/>
              <a:t>‹#›</a:t>
            </a:fld>
            <a:endParaRPr lang="en-US"/>
          </a:p>
        </p:txBody>
      </p:sp>
    </p:spTree>
    <p:extLst>
      <p:ext uri="{BB962C8B-B14F-4D97-AF65-F5344CB8AC3E}">
        <p14:creationId xmlns:p14="http://schemas.microsoft.com/office/powerpoint/2010/main" val="27597245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8999" y="6365828"/>
            <a:ext cx="600437" cy="365125"/>
          </a:xfrm>
          <a:prstGeom prst="rect">
            <a:avLst/>
          </a:prstGeom>
        </p:spPr>
        <p:txBody>
          <a:bodyPr vert="horz" lIns="91440" tIns="45720" rIns="91440" bIns="45720" rtlCol="0" anchor="ctr"/>
          <a:lstStyle>
            <a:lvl1pPr algn="r">
              <a:defRPr sz="900">
                <a:solidFill>
                  <a:schemeClr val="bg2"/>
                </a:solidFill>
                <a:latin typeface="Verdana"/>
                <a:cs typeface="Verdana"/>
              </a:defRPr>
            </a:lvl1pPr>
          </a:lstStyle>
          <a:p>
            <a:fld id="{81BF0B4E-CE60-AB48-9D7E-4434414A7C38}" type="slidenum">
              <a:rPr lang="en-US" smtClean="0"/>
              <a:pPr/>
              <a:t>‹#›</a:t>
            </a:fld>
            <a:endParaRPr lang="en-US" dirty="0"/>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1" y="1229455"/>
            <a:ext cx="10990476" cy="4525963"/>
          </a:xfrm>
          <a:prstGeom prst="rect">
            <a:avLst/>
          </a:prstGeom>
        </p:spPr>
        <p:txBody>
          <a:bodyPr vert="horz" lIns="91440" tIns="45720" rIns="91440" bIns="45720" rtlCol="0">
            <a:normAutofit/>
          </a:bodyPr>
          <a:lstStyle>
            <a:lvl1pPr marL="0" indent="0">
              <a:buNone/>
              <a:defRPr/>
            </a:lvl1pPr>
            <a:lvl2pPr marL="457200" indent="0">
              <a:buNone/>
              <a:defRPr/>
            </a:lvl2pPr>
            <a:lvl3pPr marL="914400" indent="0">
              <a:buNone/>
              <a:defRPr/>
            </a:lvl3pPr>
            <a:lvl4pPr marL="1371600" indent="0">
              <a:buNone/>
              <a:defRPr/>
            </a:lvl4pPr>
          </a:lstStyle>
          <a:p>
            <a:pPr lvl="0"/>
            <a:r>
              <a:rPr lang="en-US" dirty="0"/>
              <a:t>Click to edit Master text styles.</a:t>
            </a:r>
          </a:p>
        </p:txBody>
      </p:sp>
    </p:spTree>
    <p:extLst>
      <p:ext uri="{BB962C8B-B14F-4D97-AF65-F5344CB8AC3E}">
        <p14:creationId xmlns:p14="http://schemas.microsoft.com/office/powerpoint/2010/main" val="16187947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_Photo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FA5E2A-3BE2-463D-AAF5-D91948B7BB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0841" y="320145"/>
            <a:ext cx="11538994" cy="5682716"/>
          </a:xfrm>
          <a:prstGeom prst="rect">
            <a:avLst/>
          </a:prstGeom>
        </p:spPr>
      </p:pic>
      <p:sp>
        <p:nvSpPr>
          <p:cNvPr id="11" name="Rectangle 10">
            <a:extLst>
              <a:ext uri="{FF2B5EF4-FFF2-40B4-BE49-F238E27FC236}">
                <a16:creationId xmlns:a16="http://schemas.microsoft.com/office/drawing/2014/main" id="{00A86F9C-FE36-0642-9A6D-BE86C8FC28A9}"/>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7404190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_Photo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7BCCEA-E0B7-8F4E-81C1-9BA8915FB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1"/>
          <a:stretch/>
        </p:blipFill>
        <p:spPr>
          <a:xfrm>
            <a:off x="326189" y="320146"/>
            <a:ext cx="11544342" cy="5675693"/>
          </a:xfrm>
          <a:prstGeom prst="rect">
            <a:avLst/>
          </a:prstGeom>
        </p:spPr>
      </p:pic>
      <p:sp>
        <p:nvSpPr>
          <p:cNvPr id="14" name="Rectangle 13">
            <a:extLst>
              <a:ext uri="{FF2B5EF4-FFF2-40B4-BE49-F238E27FC236}">
                <a16:creationId xmlns:a16="http://schemas.microsoft.com/office/drawing/2014/main" id="{2CE03917-18A7-4044-9D0E-7471890AD18F}"/>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6098025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_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116BCB-003F-FF49-BE56-4559E207E9C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1"/>
          <a:stretch/>
        </p:blipFill>
        <p:spPr>
          <a:xfrm>
            <a:off x="321469" y="320146"/>
            <a:ext cx="11544342" cy="5675693"/>
          </a:xfrm>
          <a:prstGeom prst="rect">
            <a:avLst/>
          </a:prstGeom>
        </p:spPr>
      </p:pic>
      <p:sp>
        <p:nvSpPr>
          <p:cNvPr id="13" name="Rectangle 12">
            <a:extLst>
              <a:ext uri="{FF2B5EF4-FFF2-40B4-BE49-F238E27FC236}">
                <a16:creationId xmlns:a16="http://schemas.microsoft.com/office/drawing/2014/main" id="{EFBFA046-EF56-8546-985A-BFAD9D108440}"/>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5765514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_Photo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288810-12E0-1740-BC72-1A8E17196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94F8F693-F413-C844-A4FD-80E8F924634C}"/>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8276024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_Photo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EA0287-2BD9-724D-82D3-8B13BADE6F0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0"/>
          <a:stretch/>
        </p:blipFill>
        <p:spPr>
          <a:xfrm>
            <a:off x="326189" y="320146"/>
            <a:ext cx="11544968" cy="5675693"/>
          </a:xfrm>
          <a:prstGeom prst="rect">
            <a:avLst/>
          </a:prstGeom>
        </p:spPr>
      </p:pic>
      <p:sp>
        <p:nvSpPr>
          <p:cNvPr id="14" name="Rectangle 13">
            <a:extLst>
              <a:ext uri="{FF2B5EF4-FFF2-40B4-BE49-F238E27FC236}">
                <a16:creationId xmlns:a16="http://schemas.microsoft.com/office/drawing/2014/main" id="{796C35A3-D64C-7E42-92AA-628E11DDD1E3}"/>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4138858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3C856A-A62F-EC4F-9226-68568419250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7" name="Rectangle 16">
            <a:extLst>
              <a:ext uri="{FF2B5EF4-FFF2-40B4-BE49-F238E27FC236}">
                <a16:creationId xmlns:a16="http://schemas.microsoft.com/office/drawing/2014/main" id="{4DF6BD49-5C2F-354E-952F-945FB3DF5D93}"/>
              </a:ext>
            </a:extLst>
          </p:cNvPr>
          <p:cNvSpPr/>
          <p:nvPr userDrawn="1"/>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33F89299-6287-9A46-9F7C-DF405E438271}"/>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TextBox 19">
            <a:extLst>
              <a:ext uri="{FF2B5EF4-FFF2-40B4-BE49-F238E27FC236}">
                <a16:creationId xmlns:a16="http://schemas.microsoft.com/office/drawing/2014/main" id="{BE6787B5-C85D-A94C-A7FF-1763D245E71A}"/>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dirty="0">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5773215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_Immunology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5C40EB-61C2-3944-9EB5-7BAB58019D4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7" name="Group 16">
            <a:extLst>
              <a:ext uri="{FF2B5EF4-FFF2-40B4-BE49-F238E27FC236}">
                <a16:creationId xmlns:a16="http://schemas.microsoft.com/office/drawing/2014/main" id="{C4320285-4BD1-E84A-871D-A4286603D991}"/>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4020A94F-1CAB-A142-9990-5B364FFED1BB}"/>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62D454ED-5B51-544F-AD62-DDE3EBAEE8F7}"/>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EC9ADB92-8172-AF4D-97D3-82072EF22F4F}"/>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150897248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_Art_Immunology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EAA72C-3EA7-F44C-831D-A6A3FAF043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326189" y="320146"/>
            <a:ext cx="11544343" cy="5675693"/>
          </a:xfrm>
          <a:prstGeom prst="rect">
            <a:avLst/>
          </a:prstGeom>
        </p:spPr>
      </p:pic>
      <p:grpSp>
        <p:nvGrpSpPr>
          <p:cNvPr id="17" name="Group 16">
            <a:extLst>
              <a:ext uri="{FF2B5EF4-FFF2-40B4-BE49-F238E27FC236}">
                <a16:creationId xmlns:a16="http://schemas.microsoft.com/office/drawing/2014/main" id="{7AB85581-4FEB-A44D-B7CC-654267EB10AC}"/>
              </a:ext>
            </a:extLst>
          </p:cNvPr>
          <p:cNvGrpSpPr/>
          <p:nvPr userDrawn="1"/>
        </p:nvGrpSpPr>
        <p:grpSpPr>
          <a:xfrm>
            <a:off x="323516" y="4709966"/>
            <a:ext cx="11544969" cy="1292895"/>
            <a:chOff x="386615" y="5651959"/>
            <a:chExt cx="13853963" cy="1551474"/>
          </a:xfrm>
        </p:grpSpPr>
        <p:sp>
          <p:nvSpPr>
            <p:cNvPr id="19" name="Rectangle 18">
              <a:extLst>
                <a:ext uri="{FF2B5EF4-FFF2-40B4-BE49-F238E27FC236}">
                  <a16:creationId xmlns:a16="http://schemas.microsoft.com/office/drawing/2014/main" id="{68716D98-D9DD-1C4C-8258-995F7E338138}"/>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2881589B-7D9F-834F-A4FC-B8D82BAB7218}"/>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21" name="TextBox 20">
            <a:extLst>
              <a:ext uri="{FF2B5EF4-FFF2-40B4-BE49-F238E27FC236}">
                <a16:creationId xmlns:a16="http://schemas.microsoft.com/office/drawing/2014/main" id="{59137278-0D96-6242-ACA5-3DB3686A507E}"/>
              </a:ext>
            </a:extLst>
          </p:cNvPr>
          <p:cNvSpPr txBox="1"/>
          <p:nvPr userDrawn="1"/>
        </p:nvSpPr>
        <p:spPr>
          <a:xfrm>
            <a:off x="8605520" y="4871291"/>
            <a:ext cx="2698690" cy="789063"/>
          </a:xfrm>
          <a:prstGeom prst="rect">
            <a:avLst/>
          </a:prstGeom>
          <a:noFill/>
        </p:spPr>
        <p:txBody>
          <a:bodyPr wrap="square" rtlCol="0">
            <a:noAutofit/>
          </a:bodyPr>
          <a:lstStyle/>
          <a:p>
            <a:pPr algn="r"/>
            <a:r>
              <a:rPr lang="en-US" sz="833" b="1" dirty="0">
                <a:latin typeface="Verdana" panose="020B0604030504040204" pitchFamily="34" charset="0"/>
                <a:ea typeface="Verdana" panose="020B0604030504040204" pitchFamily="34" charset="0"/>
                <a:cs typeface="Verdana" panose="020B0604030504040204" pitchFamily="34" charset="0"/>
              </a:rPr>
              <a:t>Leslie "Wren" </a:t>
            </a:r>
            <a:r>
              <a:rPr lang="en-US" sz="833" b="1" dirty="0" err="1">
                <a:latin typeface="Verdana" panose="020B0604030504040204" pitchFamily="34" charset="0"/>
                <a:ea typeface="Verdana" panose="020B0604030504040204" pitchFamily="34" charset="0"/>
                <a:cs typeface="Verdana" panose="020B0604030504040204" pitchFamily="34" charset="0"/>
              </a:rPr>
              <a:t>Vandever</a:t>
            </a:r>
            <a:r>
              <a:rPr lang="en-US" sz="833" b="1" dirty="0">
                <a:latin typeface="Verdana" panose="020B0604030504040204" pitchFamily="34" charset="0"/>
                <a:ea typeface="Verdana" panose="020B0604030504040204" pitchFamily="34" charset="0"/>
                <a:cs typeface="Verdana" panose="020B0604030504040204" pitchFamily="34" charset="0"/>
              </a:rPr>
              <a:t>, </a:t>
            </a:r>
            <a:r>
              <a:rPr lang="en-US" sz="833" b="1" i="1" dirty="0">
                <a:latin typeface="Verdana" panose="020B0604030504040204" pitchFamily="34" charset="0"/>
                <a:ea typeface="Verdana" panose="020B0604030504040204" pitchFamily="34" charset="0"/>
                <a:cs typeface="Verdana" panose="020B0604030504040204" pitchFamily="34" charset="0"/>
              </a:rPr>
              <a:t>Whooping Crane</a:t>
            </a:r>
          </a:p>
          <a:p>
            <a:pPr marL="0" marR="0" indent="0" algn="r" defTabSz="608486" rtl="0" eaLnBrk="1" fontAlgn="base" latinLnBrk="0" hangingPunct="1">
              <a:lnSpc>
                <a:spcPct val="100000"/>
              </a:lnSpc>
              <a:spcBef>
                <a:spcPct val="50000"/>
              </a:spcBef>
              <a:spcAft>
                <a:spcPct val="0"/>
              </a:spcAft>
              <a:buClrTx/>
              <a:buSzTx/>
              <a:buFontTx/>
              <a:buNone/>
              <a:tabLst/>
              <a:defRPr/>
            </a:pPr>
            <a:r>
              <a:rPr lang="en-US" sz="833" b="0" i="0" dirty="0">
                <a:latin typeface="Verdana" panose="020B0604030504040204" pitchFamily="34" charset="0"/>
                <a:ea typeface="Verdana" panose="020B0604030504040204" pitchFamily="34" charset="0"/>
                <a:cs typeface="Verdana" panose="020B0604030504040204" pitchFamily="34" charset="0"/>
              </a:rPr>
              <a:t>Wren is an artist, journalist, and patient advocate who focuses on living mindfully and well with rheumatoid arthritis.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dirty="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dirty="0"/>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dirty="0"/>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dirty="0"/>
              <a:t>Title</a:t>
            </a:r>
            <a:br>
              <a:rPr lang="en-US" dirty="0"/>
            </a:br>
            <a:r>
              <a:rPr lang="en-US" dirty="0"/>
              <a:t>Legal Entity</a:t>
            </a:r>
            <a:br>
              <a:rPr lang="en-US" dirty="0"/>
            </a:br>
            <a:r>
              <a:rPr lang="en-US" dirty="0"/>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dirty="0"/>
              <a:t>Name</a:t>
            </a:r>
          </a:p>
        </p:txBody>
      </p:sp>
    </p:spTree>
    <p:extLst>
      <p:ext uri="{BB962C8B-B14F-4D97-AF65-F5344CB8AC3E}">
        <p14:creationId xmlns:p14="http://schemas.microsoft.com/office/powerpoint/2010/main" val="39743059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1.xml"/><Relationship Id="rId50"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theme" Target="../theme/theme2.xml"/><Relationship Id="rId50" Type="http://schemas.openxmlformats.org/officeDocument/2006/relationships/oleObject" Target="../embeddings/oleObject2.bin"/><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tags" Target="../tags/tag4.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52"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tags" Target="../tags/tag3.xml"/><Relationship Id="rId8" Type="http://schemas.openxmlformats.org/officeDocument/2006/relationships/slideLayout" Target="../slideLayouts/slideLayout53.xml"/><Relationship Id="rId51"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image" Target="../media/image18.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theme" Target="../theme/theme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theme" Target="../theme/theme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slideLayout" Target="../slideLayouts/slideLayout17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image" Target="../media/image28.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41" Type="http://schemas.openxmlformats.org/officeDocument/2006/relationships/slideLayout" Target="../slideLayouts/slideLayout212.xml"/><Relationship Id="rId54" Type="http://schemas.openxmlformats.org/officeDocument/2006/relationships/theme" Target="../theme/theme5.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8" Type="http://schemas.openxmlformats.org/officeDocument/2006/relationships/slideLayout" Target="../slideLayouts/slideLayout179.xml"/><Relationship Id="rId51"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92EF99-81ED-44AB-BE2C-2ED7E79EE612}"/>
              </a:ext>
            </a:extLst>
          </p:cNvPr>
          <p:cNvGraphicFramePr>
            <a:graphicFrameLocks noChangeAspect="1"/>
          </p:cNvGraphicFramePr>
          <p:nvPr>
            <p:custDataLst>
              <p:tags r:id="rId47"/>
            </p:custDataLst>
            <p:extLst>
              <p:ext uri="{D42A27DB-BD31-4B8C-83A1-F6EECF244321}">
                <p14:modId xmlns:p14="http://schemas.microsoft.com/office/powerpoint/2010/main" val="1173019803"/>
              </p:ext>
            </p:ext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49" imgW="395" imgH="396" progId="TCLayout.ActiveDocument.1">
                  <p:embed/>
                </p:oleObj>
              </mc:Choice>
              <mc:Fallback>
                <p:oleObj name="think-cell Slide" r:id="rId49" imgW="395" imgH="396" progId="TCLayout.ActiveDocument.1">
                  <p:embed/>
                  <p:pic>
                    <p:nvPicPr>
                      <p:cNvPr id="3" name="Object 2" hidden="1">
                        <a:extLst>
                          <a:ext uri="{FF2B5EF4-FFF2-40B4-BE49-F238E27FC236}">
                            <a16:creationId xmlns:a16="http://schemas.microsoft.com/office/drawing/2014/main" id="{7A92EF99-81ED-44AB-BE2C-2ED7E79EE612}"/>
                          </a:ext>
                        </a:extLst>
                      </p:cNvPr>
                      <p:cNvPicPr/>
                      <p:nvPr/>
                    </p:nvPicPr>
                    <p:blipFill>
                      <a:blip r:embed="rId50"/>
                      <a:stretch>
                        <a:fillRect/>
                      </a:stretch>
                    </p:blipFill>
                    <p:spPr>
                      <a:xfrm>
                        <a:off x="1324" y="1323"/>
                        <a:ext cx="1323" cy="1323"/>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03DFFE1-78A2-45EF-9D90-7E80D32A932C}"/>
              </a:ext>
            </a:extLst>
          </p:cNvPr>
          <p:cNvSpPr/>
          <p:nvPr>
            <p:custDataLst>
              <p:tags r:id="rId48"/>
            </p:custDataLst>
          </p:nvPr>
        </p:nvSpPr>
        <p:spPr bwMode="auto">
          <a:xfrm>
            <a:off x="0" y="0"/>
            <a:ext cx="132292" cy="132292"/>
          </a:xfrm>
          <a:prstGeom prst="rect">
            <a:avLst/>
          </a:prstGeom>
          <a:solidFill>
            <a:schemeClr val="accent1"/>
          </a:solidFill>
          <a:ln w="12700" cap="flat" cmpd="sng" algn="ctr">
            <a:no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761970" rtl="0" eaLnBrk="1" fontAlgn="base" latinLnBrk="0" hangingPunct="1">
              <a:lnSpc>
                <a:spcPct val="100000"/>
              </a:lnSpc>
              <a:spcBef>
                <a:spcPct val="0"/>
              </a:spcBef>
              <a:spcAft>
                <a:spcPct val="0"/>
              </a:spcAft>
              <a:buClrTx/>
              <a:buSzTx/>
              <a:buFontTx/>
              <a:buNone/>
              <a:tabLst/>
            </a:pPr>
            <a:endParaRPr kumimoji="0" lang="en-US" sz="3333" b="1"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ヒラギノ角ゴ ProN W3" pitchFamily="-110" charset="-128"/>
              <a:sym typeface="Verdana" panose="020B0604030504040204" pitchFamily="34" charset="0"/>
            </a:endParaRPr>
          </a:p>
        </p:txBody>
      </p:sp>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5BAB853-D093-4E9B-9C78-6FA41F2B5735}" type="slidenum">
              <a:rPr lang="en-US" smtClean="0"/>
              <a:t>‹#›</a:t>
            </a:fld>
            <a:endParaRPr lang="en-US"/>
          </a:p>
        </p:txBody>
      </p:sp>
      <p:pic>
        <p:nvPicPr>
          <p:cNvPr id="10" name="Picture 9">
            <a:extLst>
              <a:ext uri="{FF2B5EF4-FFF2-40B4-BE49-F238E27FC236}">
                <a16:creationId xmlns:a16="http://schemas.microsoft.com/office/drawing/2014/main" id="{70F78AE0-0E0F-0244-97BD-6B207DBB653F}"/>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160472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1" r:id="rId40"/>
    <p:sldLayoutId id="2147483702" r:id="rId41"/>
    <p:sldLayoutId id="2147483703" r:id="rId42"/>
    <p:sldLayoutId id="2147483704" r:id="rId43"/>
    <p:sldLayoutId id="2147483705" r:id="rId44"/>
    <p:sldLayoutId id="2147483836" r:id="rId45"/>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7D36D7-4F00-4647-A8AA-8CBACBE8A0E8}"/>
              </a:ext>
            </a:extLst>
          </p:cNvPr>
          <p:cNvGraphicFramePr>
            <a:graphicFrameLocks noChangeAspect="1"/>
          </p:cNvGraphicFramePr>
          <p:nvPr>
            <p:custDataLst>
              <p:tags r:id="rId48"/>
            </p:custDataLst>
            <p:extLst>
              <p:ext uri="{D42A27DB-BD31-4B8C-83A1-F6EECF244321}">
                <p14:modId xmlns:p14="http://schemas.microsoft.com/office/powerpoint/2010/main" val="2882311885"/>
              </p:ext>
            </p:ext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50" imgW="395" imgH="396" progId="TCLayout.ActiveDocument.1">
                  <p:embed/>
                </p:oleObj>
              </mc:Choice>
              <mc:Fallback>
                <p:oleObj name="think-cell Slide" r:id="rId50" imgW="395" imgH="396" progId="TCLayout.ActiveDocument.1">
                  <p:embed/>
                  <p:pic>
                    <p:nvPicPr>
                      <p:cNvPr id="3" name="Object 2" hidden="1">
                        <a:extLst>
                          <a:ext uri="{FF2B5EF4-FFF2-40B4-BE49-F238E27FC236}">
                            <a16:creationId xmlns:a16="http://schemas.microsoft.com/office/drawing/2014/main" id="{097D36D7-4F00-4647-A8AA-8CBACBE8A0E8}"/>
                          </a:ext>
                        </a:extLst>
                      </p:cNvPr>
                      <p:cNvPicPr/>
                      <p:nvPr/>
                    </p:nvPicPr>
                    <p:blipFill>
                      <a:blip r:embed="rId51"/>
                      <a:stretch>
                        <a:fillRect/>
                      </a:stretch>
                    </p:blipFill>
                    <p:spPr>
                      <a:xfrm>
                        <a:off x="1324" y="1323"/>
                        <a:ext cx="1323" cy="1323"/>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739E73-297C-4B7A-8DD0-BD38B01FB6C3}"/>
              </a:ext>
            </a:extLst>
          </p:cNvPr>
          <p:cNvSpPr/>
          <p:nvPr>
            <p:custDataLst>
              <p:tags r:id="rId49"/>
            </p:custDataLst>
          </p:nvPr>
        </p:nvSpPr>
        <p:spPr bwMode="auto">
          <a:xfrm>
            <a:off x="0" y="0"/>
            <a:ext cx="132292" cy="132292"/>
          </a:xfrm>
          <a:prstGeom prst="rect">
            <a:avLst/>
          </a:prstGeom>
          <a:solidFill>
            <a:schemeClr val="accent1"/>
          </a:solidFill>
          <a:ln w="12700" cap="flat" cmpd="sng" algn="ctr">
            <a:no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761970" rtl="0" eaLnBrk="1" fontAlgn="base" latinLnBrk="0" hangingPunct="1">
              <a:lnSpc>
                <a:spcPct val="100000"/>
              </a:lnSpc>
              <a:spcBef>
                <a:spcPct val="0"/>
              </a:spcBef>
              <a:spcAft>
                <a:spcPct val="0"/>
              </a:spcAft>
              <a:buClrTx/>
              <a:buSzTx/>
              <a:buFontTx/>
              <a:buNone/>
              <a:tabLst/>
            </a:pPr>
            <a:endParaRPr kumimoji="0" lang="en-US" sz="3333" b="1"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ヒラギノ角ゴ ProN W3" pitchFamily="-110" charset="-128"/>
              <a:sym typeface="Verdana" panose="020B0604030504040204" pitchFamily="34" charset="0"/>
            </a:endParaRPr>
          </a:p>
        </p:txBody>
      </p:sp>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Click to 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0" name="Picture 9">
            <a:extLst>
              <a:ext uri="{FF2B5EF4-FFF2-40B4-BE49-F238E27FC236}">
                <a16:creationId xmlns:a16="http://schemas.microsoft.com/office/drawing/2014/main" id="{70F78AE0-0E0F-0244-97BD-6B207DBB653F}"/>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90206191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1" r:id="rId44"/>
    <p:sldLayoutId id="2147483752" r:id="rId45"/>
    <p:sldLayoutId id="2147483753" r:id="rId46"/>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dirty="0">
                <a:sym typeface="Arial" pitchFamily="-65" charset="0"/>
              </a:rPr>
              <a:t>Edit Master text styles</a:t>
            </a:r>
          </a:p>
          <a:p>
            <a:pPr lvl="1"/>
            <a:r>
              <a:rPr lang="en-US" dirty="0">
                <a:sym typeface="Arial" pitchFamily="-65" charset="0"/>
              </a:rPr>
              <a:t>Second level</a:t>
            </a:r>
          </a:p>
          <a:p>
            <a:pPr lvl="2"/>
            <a:r>
              <a:rPr lang="en-US" dirty="0">
                <a:sym typeface="Arial" pitchFamily="-65" charset="0"/>
              </a:rPr>
              <a:t>Third level</a:t>
            </a:r>
          </a:p>
          <a:p>
            <a:pPr lvl="3"/>
            <a:r>
              <a:rPr lang="en-US" dirty="0">
                <a:sym typeface="Arial" pitchFamily="-65" charset="0"/>
              </a:rPr>
              <a:t>Fourth level</a:t>
            </a:r>
          </a:p>
          <a:p>
            <a:pPr lvl="4"/>
            <a:r>
              <a:rPr lang="en-US" dirty="0">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dirty="0"/>
          </a:p>
        </p:txBody>
      </p:sp>
      <p:pic>
        <p:nvPicPr>
          <p:cNvPr id="10" name="Picture 9">
            <a:extLst>
              <a:ext uri="{FF2B5EF4-FFF2-40B4-BE49-F238E27FC236}">
                <a16:creationId xmlns:a16="http://schemas.microsoft.com/office/drawing/2014/main" id="{70F78AE0-0E0F-0244-97BD-6B207DBB653F}"/>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9637823" y="5985583"/>
            <a:ext cx="2076096" cy="837988"/>
          </a:xfrm>
          <a:prstGeom prst="rect">
            <a:avLst/>
          </a:prstGeom>
        </p:spPr>
      </p:pic>
    </p:spTree>
    <p:extLst>
      <p:ext uri="{BB962C8B-B14F-4D97-AF65-F5344CB8AC3E}">
        <p14:creationId xmlns:p14="http://schemas.microsoft.com/office/powerpoint/2010/main" val="358461973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2" name="Picture 11" descr="A picture containing clock, drawing, sign&#10;&#10;Description automatically generated">
            <a:extLst>
              <a:ext uri="{FF2B5EF4-FFF2-40B4-BE49-F238E27FC236}">
                <a16:creationId xmlns:a16="http://schemas.microsoft.com/office/drawing/2014/main" id="{1ADB04B6-4C15-C645-BEC2-6F72BE09BEA7}"/>
              </a:ext>
            </a:extLst>
          </p:cNvPr>
          <p:cNvPicPr>
            <a:picLocks noChangeAspect="1"/>
          </p:cNvPicPr>
          <p:nvPr userDrawn="1"/>
        </p:nvPicPr>
        <p:blipFill>
          <a:blip r:embed="rId43"/>
          <a:stretch>
            <a:fillRect/>
          </a:stretch>
        </p:blipFill>
        <p:spPr>
          <a:xfrm>
            <a:off x="9389378" y="6194099"/>
            <a:ext cx="2275667" cy="460247"/>
          </a:xfrm>
          <a:prstGeom prst="rect">
            <a:avLst/>
          </a:prstGeom>
        </p:spPr>
      </p:pic>
    </p:spTree>
    <p:extLst>
      <p:ext uri="{BB962C8B-B14F-4D97-AF65-F5344CB8AC3E}">
        <p14:creationId xmlns:p14="http://schemas.microsoft.com/office/powerpoint/2010/main" val="290862764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1"/>
            <a:ext cx="11610516" cy="39433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88259" y="596646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dirty="0">
                <a:effectLst/>
              </a:rPr>
              <a:t>Slide legal disclaimer goes here if required </a:t>
            </a:r>
          </a:p>
          <a:p>
            <a:pPr>
              <a:spcBef>
                <a:spcPts val="0"/>
              </a:spcBef>
              <a:spcAft>
                <a:spcPts val="300"/>
              </a:spcAft>
            </a:pPr>
            <a:r>
              <a:rPr lang="en-US" b="0" i="0" dirty="0">
                <a:effectLst/>
              </a:rPr>
              <a:t>Slide footer goes here if required</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581942" y="6433878"/>
            <a:ext cx="320674"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5BAB853-D093-4E9B-9C78-6FA41F2B5735}" type="slidenum">
              <a:rPr lang="en-US" smtClean="0"/>
              <a:t>‹#›</a:t>
            </a:fld>
            <a:endParaRPr lang="en-US"/>
          </a:p>
        </p:txBody>
      </p:sp>
      <p:sp>
        <p:nvSpPr>
          <p:cNvPr id="4" name="Graphic 6">
            <a:extLst>
              <a:ext uri="{FF2B5EF4-FFF2-40B4-BE49-F238E27FC236}">
                <a16:creationId xmlns:a16="http://schemas.microsoft.com/office/drawing/2014/main" id="{D8501B10-E215-77C3-0C2E-49F954703C65}"/>
              </a:ext>
            </a:extLst>
          </p:cNvPr>
          <p:cNvSpPr>
            <a:spLocks noChangeAspect="1"/>
          </p:cNvSpPr>
          <p:nvPr/>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49684148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Lst>
  <p:transition>
    <p:fade/>
  </p:transition>
  <p:hf hdr="0" ft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DE53C"/>
          </p15:clr>
        </p15:guide>
        <p15:guide id="2" pos="181">
          <p15:clr>
            <a:srgbClr val="FDE53C"/>
          </p15:clr>
        </p15:guide>
        <p15:guide id="3" pos="708">
          <p15:clr>
            <a:srgbClr val="FDE53C"/>
          </p15:clr>
        </p15:guide>
        <p15:guide id="4" pos="798">
          <p15:clr>
            <a:srgbClr val="FDE53C"/>
          </p15:clr>
        </p15:guide>
        <p15:guide id="5" pos="1325">
          <p15:clr>
            <a:srgbClr val="FDE53C"/>
          </p15:clr>
        </p15:guide>
        <p15:guide id="6" pos="1416">
          <p15:clr>
            <a:srgbClr val="FDE53C"/>
          </p15:clr>
        </p15:guide>
        <p15:guide id="7" pos="1942">
          <p15:clr>
            <a:srgbClr val="FDE53C"/>
          </p15:clr>
        </p15:guide>
        <p15:guide id="8" pos="2032">
          <p15:clr>
            <a:srgbClr val="FDE53C"/>
          </p15:clr>
        </p15:guide>
        <p15:guide id="9" pos="2559">
          <p15:clr>
            <a:srgbClr val="FDE53C"/>
          </p15:clr>
        </p15:guide>
        <p15:guide id="10" pos="2650">
          <p15:clr>
            <a:srgbClr val="FDE53C"/>
          </p15:clr>
        </p15:guide>
        <p15:guide id="11" pos="3176">
          <p15:clr>
            <a:srgbClr val="FDE53C"/>
          </p15:clr>
        </p15:guide>
        <p15:guide id="12" pos="3264">
          <p15:clr>
            <a:srgbClr val="FDE53C"/>
          </p15:clr>
        </p15:guide>
        <p15:guide id="13" pos="3793">
          <p15:clr>
            <a:srgbClr val="FDE53C"/>
          </p15:clr>
        </p15:guide>
        <p15:guide id="14" pos="3884">
          <p15:clr>
            <a:srgbClr val="FDE53C"/>
          </p15:clr>
        </p15:guide>
        <p15:guide id="15" pos="4411">
          <p15:clr>
            <a:srgbClr val="FDE53C"/>
          </p15:clr>
        </p15:guide>
        <p15:guide id="16" pos="4501">
          <p15:clr>
            <a:srgbClr val="FDE53C"/>
          </p15:clr>
        </p15:guide>
        <p15:guide id="17" pos="5028">
          <p15:clr>
            <a:srgbClr val="FDE53C"/>
          </p15:clr>
        </p15:guide>
        <p15:guide id="18" pos="5118">
          <p15:clr>
            <a:srgbClr val="FDE53C"/>
          </p15:clr>
        </p15:guide>
        <p15:guide id="19" pos="5645">
          <p15:clr>
            <a:srgbClr val="FDE53C"/>
          </p15:clr>
        </p15:guide>
        <p15:guide id="20" pos="5735">
          <p15:clr>
            <a:srgbClr val="FDE53C"/>
          </p15:clr>
        </p15:guide>
        <p15:guide id="21" pos="6262">
          <p15:clr>
            <a:srgbClr val="FDE53C"/>
          </p15:clr>
        </p15:guide>
        <p15:guide id="22" pos="6352">
          <p15:clr>
            <a:srgbClr val="FDE53C"/>
          </p15:clr>
        </p15:guide>
        <p15:guide id="23" pos="6879">
          <p15:clr>
            <a:srgbClr val="FDE53C"/>
          </p15:clr>
        </p15:guide>
        <p15:guide id="24" pos="6970">
          <p15:clr>
            <a:srgbClr val="FDE53C"/>
          </p15:clr>
        </p15:guide>
        <p15:guide id="25" pos="7496">
          <p15:clr>
            <a:srgbClr val="FDE53C"/>
          </p15:clr>
        </p15:guide>
        <p15:guide id="28" orient="horz" pos="1382">
          <p15:clr>
            <a:srgbClr val="FDE53C"/>
          </p15:clr>
        </p15:guide>
        <p15:guide id="29" orient="horz" pos="1473">
          <p15:clr>
            <a:srgbClr val="FDE53C"/>
          </p15:clr>
        </p15:guide>
        <p15:guide id="30" orient="horz" pos="2024">
          <p15:clr>
            <a:srgbClr val="FDE53C"/>
          </p15:clr>
        </p15:guide>
        <p15:guide id="31" orient="horz" pos="2115">
          <p15:clr>
            <a:srgbClr val="FDE53C"/>
          </p15:clr>
        </p15:guide>
        <p15:guide id="32" orient="horz" pos="2666">
          <p15:clr>
            <a:srgbClr val="FDE53C"/>
          </p15:clr>
        </p15:guide>
        <p15:guide id="33" orient="horz" pos="2757">
          <p15:clr>
            <a:srgbClr val="FDE53C"/>
          </p15:clr>
        </p15:guide>
        <p15:guide id="34" orient="horz" pos="3308">
          <p15:clr>
            <a:srgbClr val="FDE53C"/>
          </p15:clr>
        </p15:guide>
        <p15:guide id="35" orient="horz" pos="3398">
          <p15:clr>
            <a:srgbClr val="FDE53C"/>
          </p15:clr>
        </p15:guide>
        <p15:guide id="36" orient="horz" pos="3954">
          <p15:clr>
            <a:srgbClr val="FDE53C"/>
          </p15:clr>
        </p15:guide>
        <p15:guide id="37" orient="horz" pos="4044">
          <p15:clr>
            <a:srgbClr val="FDE53C"/>
          </p15:clr>
        </p15:guide>
        <p15:guide id="38" orient="horz" pos="4131">
          <p15:clr>
            <a:srgbClr val="FDE53C"/>
          </p15:clr>
        </p15:guide>
        <p15:guide id="39" orient="horz" pos="738">
          <p15:clr>
            <a:srgbClr val="FDE53C"/>
          </p15:clr>
        </p15:guide>
        <p15:guide id="40" orient="horz" pos="828">
          <p15:clr>
            <a:srgbClr val="FDE53C"/>
          </p15:clr>
        </p15:guide>
        <p15:guide id="41" orient="horz" pos="1060">
          <p15:clr>
            <a:srgbClr val="FDE53C"/>
          </p15:clr>
        </p15:guide>
        <p15:guide id="42" orient="horz" pos="1148">
          <p15:clr>
            <a:srgbClr val="FDE53C"/>
          </p15:clr>
        </p15:guide>
        <p15:guide id="43" orient="horz" pos="1702">
          <p15:clr>
            <a:srgbClr val="FDE53C"/>
          </p15:clr>
        </p15:guide>
        <p15:guide id="44" orient="horz" pos="1794">
          <p15:clr>
            <a:srgbClr val="FDE53C"/>
          </p15:clr>
        </p15:guide>
        <p15:guide id="45" orient="horz" pos="2346">
          <p15:clr>
            <a:srgbClr val="FDE53C"/>
          </p15:clr>
        </p15:guide>
        <p15:guide id="46" orient="horz" pos="2436">
          <p15:clr>
            <a:srgbClr val="FDE53C"/>
          </p15:clr>
        </p15:guide>
        <p15:guide id="47" orient="horz" pos="2990">
          <p15:clr>
            <a:srgbClr val="FDE53C"/>
          </p15:clr>
        </p15:guide>
        <p15:guide id="48" orient="horz" pos="3080">
          <p15:clr>
            <a:srgbClr val="FDE53C"/>
          </p15:clr>
        </p15:guide>
        <p15:guide id="49" orient="horz" pos="3632">
          <p15:clr>
            <a:srgbClr val="FDE53C"/>
          </p15:clr>
        </p15:guide>
        <p15:guide id="50" orient="horz" pos="3722">
          <p15:clr>
            <a:srgbClr val="FDE53C"/>
          </p15:clr>
        </p15:guide>
        <p15:guide id="51" orient="horz" pos="380">
          <p15:clr>
            <a:srgbClr val="547EBF"/>
          </p15:clr>
        </p15:guide>
        <p15:guide id="52" pos="717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40.tiff"/><Relationship Id="rId1" Type="http://schemas.openxmlformats.org/officeDocument/2006/relationships/slideLayout" Target="../slideLayouts/slideLayout186.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8E0C-5CBC-5482-0A5A-1304C587F621}"/>
              </a:ext>
            </a:extLst>
          </p:cNvPr>
          <p:cNvSpPr>
            <a:spLocks noGrp="1"/>
          </p:cNvSpPr>
          <p:nvPr>
            <p:ph type="ctrTitle"/>
          </p:nvPr>
        </p:nvSpPr>
        <p:spPr>
          <a:xfrm>
            <a:off x="714104" y="1703605"/>
            <a:ext cx="10894423" cy="2650681"/>
          </a:xfrm>
        </p:spPr>
        <p:txBody>
          <a:bodyPr>
            <a:normAutofit fontScale="90000"/>
          </a:bodyPr>
          <a:lstStyle/>
          <a:p>
            <a:pPr algn="ctr"/>
            <a:r>
              <a:rPr lang="en-US" sz="8000" b="0" i="1" dirty="0"/>
              <a:t>Data Analysis of </a:t>
            </a:r>
            <a:r>
              <a:rPr lang="en-US" sz="8000" b="0" i="1" dirty="0" err="1"/>
              <a:t>Jurkat</a:t>
            </a:r>
            <a:r>
              <a:rPr lang="en-US" sz="8000" b="0" i="1" dirty="0"/>
              <a:t> </a:t>
            </a:r>
            <a:r>
              <a:rPr lang="en-US" sz="8000" b="0" i="1" dirty="0" err="1"/>
              <a:t>γδ</a:t>
            </a:r>
            <a:r>
              <a:rPr lang="en-US" sz="8000" b="0" i="1" dirty="0"/>
              <a:t>+ Reporter Lines for GMP Seed Clones</a:t>
            </a:r>
            <a:endParaRPr lang="en-US" sz="4000" b="0" dirty="0"/>
          </a:p>
        </p:txBody>
      </p:sp>
      <p:sp>
        <p:nvSpPr>
          <p:cNvPr id="4" name="TextBox 3">
            <a:extLst>
              <a:ext uri="{FF2B5EF4-FFF2-40B4-BE49-F238E27FC236}">
                <a16:creationId xmlns:a16="http://schemas.microsoft.com/office/drawing/2014/main" id="{5796CE6E-4A16-4583-EEC3-F3DBACB2131F}"/>
              </a:ext>
            </a:extLst>
          </p:cNvPr>
          <p:cNvSpPr txBox="1"/>
          <p:nvPr/>
        </p:nvSpPr>
        <p:spPr>
          <a:xfrm>
            <a:off x="4981303" y="4588469"/>
            <a:ext cx="6096000" cy="1200329"/>
          </a:xfrm>
          <a:prstGeom prst="rect">
            <a:avLst/>
          </a:prstGeom>
          <a:noFill/>
        </p:spPr>
        <p:txBody>
          <a:bodyPr wrap="square">
            <a:spAutoFit/>
          </a:bodyPr>
          <a:lstStyle/>
          <a:p>
            <a:pPr algn="r"/>
            <a:r>
              <a:rPr lang="en-US" sz="2400" b="0" dirty="0">
                <a:solidFill>
                  <a:schemeClr val="bg1"/>
                </a:solidFill>
              </a:rPr>
              <a:t>Davit Sargsyan and Jocelyn </a:t>
            </a:r>
            <a:r>
              <a:rPr lang="en-US" sz="2400" b="0" dirty="0" err="1">
                <a:solidFill>
                  <a:schemeClr val="bg1"/>
                </a:solidFill>
              </a:rPr>
              <a:t>Sendeki</a:t>
            </a:r>
            <a:endParaRPr lang="en-US" sz="2400" dirty="0">
              <a:solidFill>
                <a:schemeClr val="bg1"/>
              </a:solidFill>
            </a:endParaRPr>
          </a:p>
          <a:p>
            <a:pPr algn="r"/>
            <a:r>
              <a:rPr lang="en-US" sz="2400" b="0" dirty="0">
                <a:solidFill>
                  <a:schemeClr val="bg1"/>
                </a:solidFill>
              </a:rPr>
              <a:t>For Maggie </a:t>
            </a:r>
            <a:r>
              <a:rPr lang="en-US" sz="2400" b="0" dirty="0" err="1">
                <a:solidFill>
                  <a:schemeClr val="bg1"/>
                </a:solidFill>
              </a:rPr>
              <a:t>Emrich</a:t>
            </a:r>
            <a:r>
              <a:rPr lang="en-US" sz="2400" b="0" dirty="0">
                <a:solidFill>
                  <a:schemeClr val="bg1"/>
                </a:solidFill>
              </a:rPr>
              <a:t> </a:t>
            </a:r>
            <a:br>
              <a:rPr lang="en-US" sz="2400" dirty="0">
                <a:solidFill>
                  <a:schemeClr val="bg1"/>
                </a:solidFill>
              </a:rPr>
            </a:br>
            <a:r>
              <a:rPr lang="en-US" sz="2400" dirty="0">
                <a:solidFill>
                  <a:schemeClr val="bg1"/>
                </a:solidFill>
              </a:rPr>
              <a:t>Last Updated: 9/13/</a:t>
            </a:r>
            <a:r>
              <a:rPr lang="en-US" sz="2400" b="0" dirty="0">
                <a:solidFill>
                  <a:schemeClr val="bg1"/>
                </a:solidFill>
              </a:rPr>
              <a:t>2024</a:t>
            </a:r>
            <a:endParaRPr lang="en-US" sz="2400" dirty="0">
              <a:solidFill>
                <a:schemeClr val="bg1"/>
              </a:solidFill>
            </a:endParaRPr>
          </a:p>
        </p:txBody>
      </p:sp>
    </p:spTree>
    <p:extLst>
      <p:ext uri="{BB962C8B-B14F-4D97-AF65-F5344CB8AC3E}">
        <p14:creationId xmlns:p14="http://schemas.microsoft.com/office/powerpoint/2010/main" val="2190843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10</a:t>
            </a:fld>
            <a:endParaRPr lang="en-US"/>
          </a:p>
        </p:txBody>
      </p:sp>
      <p:pic>
        <p:nvPicPr>
          <p:cNvPr id="2" name="Picture 1">
            <a:extLst>
              <a:ext uri="{FF2B5EF4-FFF2-40B4-BE49-F238E27FC236}">
                <a16:creationId xmlns:a16="http://schemas.microsoft.com/office/drawing/2014/main" id="{EEEC2DBB-ADD5-7680-4EA2-7CF84761A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5662" y="1118437"/>
            <a:ext cx="5158629" cy="5158629"/>
          </a:xfrm>
          <a:prstGeom prst="rect">
            <a:avLst/>
          </a:prstGeom>
        </p:spPr>
      </p:pic>
      <p:sp>
        <p:nvSpPr>
          <p:cNvPr id="5" name="TextBox 4">
            <a:extLst>
              <a:ext uri="{FF2B5EF4-FFF2-40B4-BE49-F238E27FC236}">
                <a16:creationId xmlns:a16="http://schemas.microsoft.com/office/drawing/2014/main" id="{914F94C0-33E3-B73B-24A4-075C26CFB66C}"/>
              </a:ext>
            </a:extLst>
          </p:cNvPr>
          <p:cNvSpPr txBox="1"/>
          <p:nvPr/>
        </p:nvSpPr>
        <p:spPr>
          <a:xfrm>
            <a:off x="0" y="256663"/>
            <a:ext cx="12192000"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Distal (Downstream) Activation of </a:t>
            </a:r>
            <a:r>
              <a:rPr lang="en-US" sz="2800" kern="1200" dirty="0" err="1">
                <a:solidFill>
                  <a:srgbClr val="FF0000"/>
                </a:solidFill>
                <a:latin typeface="+mj-lt"/>
                <a:ea typeface="+mn-ea"/>
                <a:cs typeface="+mn-cs"/>
              </a:rPr>
              <a:t>Jurkat</a:t>
            </a:r>
            <a:r>
              <a:rPr lang="en-US" sz="2800" dirty="0">
                <a:solidFill>
                  <a:srgbClr val="FF0000"/>
                </a:solidFill>
                <a:latin typeface="+mj-lt"/>
              </a:rPr>
              <a:t> (%GFP+ in CD19-)</a:t>
            </a:r>
            <a:r>
              <a:rPr lang="en-US" sz="2800" kern="1200" dirty="0">
                <a:solidFill>
                  <a:srgbClr val="FF0000"/>
                </a:solidFill>
                <a:latin typeface="+mj-lt"/>
                <a:ea typeface="+mn-ea"/>
                <a:cs typeface="+mn-cs"/>
              </a:rPr>
              <a:t> vs CD19+ (</a:t>
            </a:r>
            <a:r>
              <a:rPr lang="en-US" sz="2800" kern="1200" dirty="0" err="1">
                <a:solidFill>
                  <a:srgbClr val="FF0000"/>
                </a:solidFill>
                <a:latin typeface="+mj-lt"/>
                <a:ea typeface="+mn-ea"/>
                <a:cs typeface="+mn-cs"/>
              </a:rPr>
              <a:t>Daudi</a:t>
            </a:r>
            <a:r>
              <a:rPr lang="en-US" sz="2800" kern="1200" dirty="0">
                <a:solidFill>
                  <a:srgbClr val="FF0000"/>
                </a:solidFill>
                <a:latin typeface="+mj-lt"/>
                <a:ea typeface="+mn-ea"/>
                <a:cs typeface="+mn-cs"/>
              </a:rPr>
              <a:t>) Cell Counts </a:t>
            </a:r>
            <a:r>
              <a:rPr lang="en-US" sz="2800" dirty="0">
                <a:solidFill>
                  <a:srgbClr val="FF0000"/>
                </a:solidFill>
                <a:latin typeface="+mj-lt"/>
              </a:rPr>
              <a:t>with Geometric Mean of </a:t>
            </a:r>
            <a:r>
              <a:rPr lang="en-US" sz="2800" dirty="0" err="1">
                <a:solidFill>
                  <a:srgbClr val="FF0000"/>
                </a:solidFill>
                <a:latin typeface="+mj-lt"/>
              </a:rPr>
              <a:t>Daudies</a:t>
            </a:r>
            <a:endParaRPr lang="en-US" sz="2800" kern="1200" dirty="0">
              <a:solidFill>
                <a:srgbClr val="FF0000"/>
              </a:solidFill>
              <a:latin typeface="+mj-lt"/>
              <a:ea typeface="+mn-ea"/>
              <a:cs typeface="+mn-cs"/>
            </a:endParaRPr>
          </a:p>
        </p:txBody>
      </p:sp>
      <p:sp>
        <p:nvSpPr>
          <p:cNvPr id="6" name="TextBox 5">
            <a:extLst>
              <a:ext uri="{FF2B5EF4-FFF2-40B4-BE49-F238E27FC236}">
                <a16:creationId xmlns:a16="http://schemas.microsoft.com/office/drawing/2014/main" id="{C48C31EB-04F0-749C-6BD4-DC9B3E1C179C}"/>
              </a:ext>
            </a:extLst>
          </p:cNvPr>
          <p:cNvSpPr txBox="1"/>
          <p:nvPr/>
        </p:nvSpPr>
        <p:spPr>
          <a:xfrm>
            <a:off x="7508395" y="1162782"/>
            <a:ext cx="3934668" cy="258532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kern="1200" dirty="0">
                <a:solidFill>
                  <a:schemeClr val="tx1"/>
                </a:solidFill>
                <a:ea typeface="+mn-ea"/>
                <a:cs typeface="+mn-cs"/>
              </a:rPr>
              <a:t>Red horizontal dashed line is the geometric mean of </a:t>
            </a:r>
            <a:r>
              <a:rPr lang="en-US" sz="1400" kern="1200" dirty="0" err="1">
                <a:solidFill>
                  <a:schemeClr val="tx1"/>
                </a:solidFill>
                <a:ea typeface="+mn-ea"/>
                <a:cs typeface="+mn-cs"/>
              </a:rPr>
              <a:t>Daudies</a:t>
            </a:r>
            <a:r>
              <a:rPr lang="en-US" sz="1400" kern="1200" dirty="0">
                <a:solidFill>
                  <a:schemeClr val="tx1"/>
                </a:solidFill>
                <a:ea typeface="+mn-ea"/>
                <a:cs typeface="+mn-cs"/>
              </a:rPr>
              <a:t> in all samples combined </a:t>
            </a:r>
          </a:p>
          <a:p>
            <a:pPr marL="285750" indent="-285750" algn="l">
              <a:buFont typeface="Arial" panose="020B0604020202020204" pitchFamily="34" charset="0"/>
              <a:buChar char="•"/>
            </a:pPr>
            <a:endParaRPr lang="en-US" sz="1400" kern="1200" dirty="0">
              <a:solidFill>
                <a:schemeClr val="tx1"/>
              </a:solidFill>
              <a:ea typeface="+mn-ea"/>
              <a:cs typeface="+mn-cs"/>
            </a:endParaRPr>
          </a:p>
          <a:p>
            <a:pPr marL="285750" indent="-285750" algn="l">
              <a:buFont typeface="Arial" panose="020B0604020202020204" pitchFamily="34" charset="0"/>
              <a:buChar char="•"/>
            </a:pPr>
            <a:r>
              <a:rPr lang="en-US" sz="1400" dirty="0"/>
              <a:t>GFP+ marker indicates distal (downstream) activation of </a:t>
            </a:r>
            <a:r>
              <a:rPr lang="en-US" sz="1400" dirty="0" err="1"/>
              <a:t>Jurkat</a:t>
            </a:r>
            <a:r>
              <a:rPr lang="en-US" sz="1400" dirty="0"/>
              <a:t> cells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Only a few clones show negative correlation between % activated </a:t>
            </a:r>
            <a:r>
              <a:rPr lang="en-US" sz="1400" dirty="0" err="1"/>
              <a:t>Jurkats</a:t>
            </a:r>
            <a:r>
              <a:rPr lang="en-US" sz="1400" dirty="0"/>
              <a:t> and number of live </a:t>
            </a:r>
            <a:r>
              <a:rPr lang="en-US" sz="1400" dirty="0" err="1"/>
              <a:t>Daudi</a:t>
            </a:r>
            <a:r>
              <a:rPr lang="en-US" sz="1400" dirty="0"/>
              <a:t> cells in the </a:t>
            </a:r>
            <a:r>
              <a:rPr lang="en-US" sz="1400" dirty="0" err="1"/>
              <a:t>sampls</a:t>
            </a:r>
            <a:r>
              <a:rPr lang="en-US" sz="1400" dirty="0"/>
              <a:t>. E.g., GMP255.c08.</a:t>
            </a:r>
            <a:endParaRPr lang="en-US" sz="1400" kern="1200" dirty="0">
              <a:solidFill>
                <a:schemeClr val="tx1"/>
              </a:solidFill>
              <a:ea typeface="+mn-ea"/>
              <a:cs typeface="+mn-cs"/>
            </a:endParaRP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p:txBody>
      </p:sp>
    </p:spTree>
    <p:extLst>
      <p:ext uri="{BB962C8B-B14F-4D97-AF65-F5344CB8AC3E}">
        <p14:creationId xmlns:p14="http://schemas.microsoft.com/office/powerpoint/2010/main" val="384143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11</a:t>
            </a:fld>
            <a:endParaRPr lang="en-US"/>
          </a:p>
        </p:txBody>
      </p:sp>
      <p:pic>
        <p:nvPicPr>
          <p:cNvPr id="2" name="Picture 1">
            <a:extLst>
              <a:ext uri="{FF2B5EF4-FFF2-40B4-BE49-F238E27FC236}">
                <a16:creationId xmlns:a16="http://schemas.microsoft.com/office/drawing/2014/main" id="{EEEC2DBB-ADD5-7680-4EA2-7CF84761A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0640" y="1295047"/>
            <a:ext cx="6639149" cy="5306289"/>
          </a:xfrm>
          <a:prstGeom prst="rect">
            <a:avLst/>
          </a:prstGeom>
        </p:spPr>
      </p:pic>
      <p:sp>
        <p:nvSpPr>
          <p:cNvPr id="5" name="TextBox 4">
            <a:extLst>
              <a:ext uri="{FF2B5EF4-FFF2-40B4-BE49-F238E27FC236}">
                <a16:creationId xmlns:a16="http://schemas.microsoft.com/office/drawing/2014/main" id="{914F94C0-33E3-B73B-24A4-075C26CFB66C}"/>
              </a:ext>
            </a:extLst>
          </p:cNvPr>
          <p:cNvSpPr txBox="1"/>
          <p:nvPr/>
        </p:nvSpPr>
        <p:spPr>
          <a:xfrm>
            <a:off x="792480" y="256663"/>
            <a:ext cx="10572205"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Proximal (Upstream, </a:t>
            </a:r>
            <a:r>
              <a:rPr lang="en-US" sz="2800" dirty="0">
                <a:solidFill>
                  <a:srgbClr val="FF0000"/>
                </a:solidFill>
                <a:latin typeface="+mj-lt"/>
              </a:rPr>
              <a:t>CD69+ in CD19-)</a:t>
            </a:r>
            <a:r>
              <a:rPr lang="en-US" sz="2800" kern="1200" dirty="0">
                <a:solidFill>
                  <a:srgbClr val="FF0000"/>
                </a:solidFill>
                <a:latin typeface="+mj-lt"/>
                <a:ea typeface="+mn-ea"/>
                <a:cs typeface="+mn-cs"/>
              </a:rPr>
              <a:t> vs Distal (Downstream, </a:t>
            </a:r>
            <a:r>
              <a:rPr lang="en-US" sz="2800" dirty="0">
                <a:solidFill>
                  <a:srgbClr val="FF0000"/>
                </a:solidFill>
                <a:latin typeface="+mj-lt"/>
              </a:rPr>
              <a:t>%GFP+ in CD19-</a:t>
            </a:r>
            <a:r>
              <a:rPr lang="en-US" sz="2800" kern="1200" dirty="0">
                <a:solidFill>
                  <a:srgbClr val="FF0000"/>
                </a:solidFill>
                <a:latin typeface="+mj-lt"/>
                <a:ea typeface="+mn-ea"/>
                <a:cs typeface="+mn-cs"/>
              </a:rPr>
              <a:t>) Activation of </a:t>
            </a:r>
            <a:r>
              <a:rPr lang="en-US" sz="2800" kern="1200" dirty="0" err="1">
                <a:solidFill>
                  <a:srgbClr val="FF0000"/>
                </a:solidFill>
                <a:latin typeface="+mj-lt"/>
                <a:ea typeface="+mn-ea"/>
                <a:cs typeface="+mn-cs"/>
              </a:rPr>
              <a:t>Jurkat</a:t>
            </a:r>
            <a:r>
              <a:rPr lang="en-US" sz="2800" kern="1200" dirty="0">
                <a:solidFill>
                  <a:srgbClr val="FF0000"/>
                </a:solidFill>
                <a:latin typeface="+mj-lt"/>
                <a:ea typeface="+mn-ea"/>
                <a:cs typeface="+mn-cs"/>
              </a:rPr>
              <a:t> Cells</a:t>
            </a:r>
          </a:p>
        </p:txBody>
      </p:sp>
      <p:sp>
        <p:nvSpPr>
          <p:cNvPr id="6" name="TextBox 5">
            <a:extLst>
              <a:ext uri="{FF2B5EF4-FFF2-40B4-BE49-F238E27FC236}">
                <a16:creationId xmlns:a16="http://schemas.microsoft.com/office/drawing/2014/main" id="{C48C31EB-04F0-749C-6BD4-DC9B3E1C179C}"/>
              </a:ext>
            </a:extLst>
          </p:cNvPr>
          <p:cNvSpPr txBox="1"/>
          <p:nvPr/>
        </p:nvSpPr>
        <p:spPr>
          <a:xfrm>
            <a:off x="262863" y="1667879"/>
            <a:ext cx="3934668" cy="70788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kern="1200" dirty="0">
                <a:solidFill>
                  <a:schemeClr val="tx1"/>
                </a:solidFill>
                <a:ea typeface="+mn-ea"/>
                <a:cs typeface="+mn-cs"/>
              </a:rPr>
              <a:t>The two measurements were positively correlated but not in all clones</a:t>
            </a:r>
            <a:endParaRPr lang="en-US" sz="1600" dirty="0"/>
          </a:p>
          <a:p>
            <a:pPr marL="285750" indent="-285750" algn="l">
              <a:buFont typeface="Arial" panose="020B0604020202020204" pitchFamily="34" charset="0"/>
              <a:buChar char="•"/>
            </a:pPr>
            <a:endParaRPr lang="en-US" sz="1400" dirty="0"/>
          </a:p>
        </p:txBody>
      </p:sp>
    </p:spTree>
    <p:extLst>
      <p:ext uri="{BB962C8B-B14F-4D97-AF65-F5344CB8AC3E}">
        <p14:creationId xmlns:p14="http://schemas.microsoft.com/office/powerpoint/2010/main" val="19007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8E0C-5CBC-5482-0A5A-1304C587F621}"/>
              </a:ext>
            </a:extLst>
          </p:cNvPr>
          <p:cNvSpPr>
            <a:spLocks noGrp="1"/>
          </p:cNvSpPr>
          <p:nvPr>
            <p:ph type="ctrTitle"/>
          </p:nvPr>
        </p:nvSpPr>
        <p:spPr>
          <a:xfrm>
            <a:off x="1524000" y="1541046"/>
            <a:ext cx="9144000" cy="3599914"/>
          </a:xfrm>
        </p:spPr>
        <p:txBody>
          <a:bodyPr>
            <a:normAutofit fontScale="90000"/>
          </a:bodyPr>
          <a:lstStyle/>
          <a:p>
            <a:pPr algn="ctr"/>
            <a:r>
              <a:rPr lang="en-US" dirty="0"/>
              <a:t>Clone Heatmaps and Clustering</a:t>
            </a:r>
            <a:br>
              <a:rPr lang="en-US" dirty="0"/>
            </a:br>
            <a:r>
              <a:rPr lang="en-US" dirty="0"/>
              <a:t>of Cell Counts</a:t>
            </a:r>
            <a:endParaRPr lang="en-US" b="0" dirty="0"/>
          </a:p>
        </p:txBody>
      </p:sp>
    </p:spTree>
    <p:extLst>
      <p:ext uri="{BB962C8B-B14F-4D97-AF65-F5344CB8AC3E}">
        <p14:creationId xmlns:p14="http://schemas.microsoft.com/office/powerpoint/2010/main" val="1840614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13</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388968" y="248215"/>
            <a:ext cx="4289162" cy="861774"/>
          </a:xfrm>
          <a:prstGeom prst="rect">
            <a:avLst/>
          </a:prstGeom>
          <a:noFill/>
        </p:spPr>
        <p:txBody>
          <a:bodyPr wrap="square" lIns="0" tIns="0" rIns="0" bIns="0" rtlCol="0">
            <a:spAutoFit/>
          </a:bodyPr>
          <a:lstStyle/>
          <a:p>
            <a:pPr algn="l"/>
            <a:r>
              <a:rPr lang="en-US" sz="2800" kern="1200" dirty="0">
                <a:solidFill>
                  <a:srgbClr val="FF0000"/>
                </a:solidFill>
                <a:latin typeface="+mj-lt"/>
                <a:ea typeface="+mn-ea"/>
                <a:cs typeface="+mn-cs"/>
              </a:rPr>
              <a:t>Cell Count Heatmap and clustering of TCR clones</a:t>
            </a: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172720"/>
            <a:ext cx="6557646" cy="6557646"/>
          </a:xfrm>
          <a:prstGeom prst="rect">
            <a:avLst/>
          </a:prstGeom>
        </p:spPr>
      </p:pic>
      <p:sp>
        <p:nvSpPr>
          <p:cNvPr id="5" name="Rectangle 4">
            <a:extLst>
              <a:ext uri="{FF2B5EF4-FFF2-40B4-BE49-F238E27FC236}">
                <a16:creationId xmlns:a16="http://schemas.microsoft.com/office/drawing/2014/main" id="{7CD25E90-7AD8-4A46-DD3D-5FD3A5B73019}"/>
              </a:ext>
            </a:extLst>
          </p:cNvPr>
          <p:cNvSpPr/>
          <p:nvPr/>
        </p:nvSpPr>
        <p:spPr>
          <a:xfrm>
            <a:off x="10442697" y="248215"/>
            <a:ext cx="753624" cy="1580585"/>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6" name="Rectangle 5">
            <a:extLst>
              <a:ext uri="{FF2B5EF4-FFF2-40B4-BE49-F238E27FC236}">
                <a16:creationId xmlns:a16="http://schemas.microsoft.com/office/drawing/2014/main" id="{6BB42FE5-0185-CB8E-19A5-E5691D669C58}"/>
              </a:ext>
            </a:extLst>
          </p:cNvPr>
          <p:cNvSpPr/>
          <p:nvPr/>
        </p:nvSpPr>
        <p:spPr>
          <a:xfrm>
            <a:off x="10442697" y="2306320"/>
            <a:ext cx="753624" cy="47752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7" name="TextBox 6">
            <a:extLst>
              <a:ext uri="{FF2B5EF4-FFF2-40B4-BE49-F238E27FC236}">
                <a16:creationId xmlns:a16="http://schemas.microsoft.com/office/drawing/2014/main" id="{97E626A5-F098-9428-EF0D-7D1E109FD7F9}"/>
              </a:ext>
            </a:extLst>
          </p:cNvPr>
          <p:cNvSpPr txBox="1"/>
          <p:nvPr/>
        </p:nvSpPr>
        <p:spPr>
          <a:xfrm>
            <a:off x="289384" y="1318022"/>
            <a:ext cx="4526456" cy="492442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Counts data was log10-transformed (+1)</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Log10 counts were averaged per treatment (Untreated and ZOL), E:T ration (4:1, 1:1, 1:4 and 1:16) and gate (CD19-, CD69+, GFP+, GFP-, CD3+ and Vg9+Vd2+)</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Heatmap colors represent means of the Log10 value magnitude. E.g., value of 3 = 10^3 (1,000 cells)</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Dendrograms are graphical representations of hierarchical clustering of clones (Y-axis) and subgroups (X-axis)</a:t>
            </a:r>
          </a:p>
          <a:p>
            <a:pPr algn="l"/>
            <a:endParaRPr lang="en-US" sz="1600" dirty="0"/>
          </a:p>
          <a:p>
            <a:pPr marL="285750" indent="-285750" algn="l">
              <a:buFont typeface="Arial" panose="020B0604020202020204" pitchFamily="34" charset="0"/>
              <a:buChar char="•"/>
            </a:pPr>
            <a:r>
              <a:rPr lang="en-US" sz="1600" dirty="0"/>
              <a:t>Results:</a:t>
            </a:r>
          </a:p>
          <a:p>
            <a:pPr marL="742950" lvl="1" indent="-285750">
              <a:buFont typeface="Courier New" panose="02070309020205020404" pitchFamily="49" charset="0"/>
              <a:buChar char="o"/>
            </a:pPr>
            <a:r>
              <a:rPr lang="en-US" sz="1600" dirty="0"/>
              <a:t>Most GMP clones had similar profiles (top red box)</a:t>
            </a:r>
          </a:p>
          <a:p>
            <a:pPr marL="742950" lvl="1" indent="-285750">
              <a:buFont typeface="Courier New" panose="02070309020205020404" pitchFamily="49" charset="0"/>
              <a:buChar char="o"/>
            </a:pPr>
            <a:r>
              <a:rPr lang="en-US" sz="1600" dirty="0"/>
              <a:t>46C2S4, 1146-IPCE and RG962.17 had similar profiles (2</a:t>
            </a:r>
            <a:r>
              <a:rPr lang="en-US" sz="1600" baseline="30000" dirty="0"/>
              <a:t>nd</a:t>
            </a:r>
            <a:r>
              <a:rPr lang="en-US" sz="1600" dirty="0"/>
              <a:t> red box)</a:t>
            </a:r>
          </a:p>
        </p:txBody>
      </p:sp>
    </p:spTree>
    <p:extLst>
      <p:ext uri="{BB962C8B-B14F-4D97-AF65-F5344CB8AC3E}">
        <p14:creationId xmlns:p14="http://schemas.microsoft.com/office/powerpoint/2010/main" val="162972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14</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388968" y="248215"/>
            <a:ext cx="4289162"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Cell Count PCA and clustering of TCR clones</a:t>
            </a: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0"/>
            <a:ext cx="6858000" cy="6858000"/>
          </a:xfrm>
          <a:prstGeom prst="rect">
            <a:avLst/>
          </a:prstGeom>
        </p:spPr>
      </p:pic>
      <p:sp>
        <p:nvSpPr>
          <p:cNvPr id="7" name="TextBox 6">
            <a:extLst>
              <a:ext uri="{FF2B5EF4-FFF2-40B4-BE49-F238E27FC236}">
                <a16:creationId xmlns:a16="http://schemas.microsoft.com/office/drawing/2014/main" id="{97E626A5-F098-9428-EF0D-7D1E109FD7F9}"/>
              </a:ext>
            </a:extLst>
          </p:cNvPr>
          <p:cNvSpPr txBox="1"/>
          <p:nvPr/>
        </p:nvSpPr>
        <p:spPr>
          <a:xfrm>
            <a:off x="289384" y="1318022"/>
            <a:ext cx="4526456" cy="492442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t>Counts data was log10-transformed (+1)</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Log10 counts were averaged per treatment (Untreated and ZOL), E:T ration (4:1, 1:1, 1:4 and 1:16) and gate (CD19-, CD69+, GFP+, GFP-, CD3+ and Vg9+Vd2+)</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Principal components analysis (PCA) was used to represent the 27 clones in a 2D projection (from 48 features constructed from combinations of treatments, E:T ratios and gates, as in the heatmap on the previous page)</a:t>
            </a:r>
          </a:p>
          <a:p>
            <a:pPr algn="l"/>
            <a:endParaRPr lang="en-US" sz="1600" dirty="0"/>
          </a:p>
          <a:p>
            <a:pPr marL="285750" indent="-285750" algn="l">
              <a:buFont typeface="Arial" panose="020B0604020202020204" pitchFamily="34" charset="0"/>
              <a:buChar char="•"/>
            </a:pPr>
            <a:r>
              <a:rPr lang="en-US" sz="1600" dirty="0"/>
              <a:t>Results:</a:t>
            </a:r>
          </a:p>
          <a:p>
            <a:pPr marL="742950" lvl="1" indent="-285750">
              <a:buFont typeface="Courier New" panose="02070309020205020404" pitchFamily="49" charset="0"/>
              <a:buChar char="o"/>
            </a:pPr>
            <a:r>
              <a:rPr lang="en-US" sz="1600" dirty="0"/>
              <a:t>1146-IPCE , RG962.17 and RG962.6 had similar profiles (top red circle)</a:t>
            </a:r>
          </a:p>
          <a:p>
            <a:pPr marL="742950" lvl="1" indent="-285750">
              <a:buFont typeface="Courier New" panose="02070309020205020404" pitchFamily="49" charset="0"/>
              <a:buChar char="o"/>
            </a:pPr>
            <a:r>
              <a:rPr lang="en-US" sz="1600" dirty="0"/>
              <a:t>Most GMP clones clustered together (left red circle)</a:t>
            </a:r>
          </a:p>
          <a:p>
            <a:pPr marL="742950" lvl="1" indent="-285750">
              <a:buFont typeface="Courier New" panose="02070309020205020404" pitchFamily="49" charset="0"/>
              <a:buChar char="o"/>
            </a:pPr>
            <a:r>
              <a:rPr lang="en-US" sz="1600" dirty="0"/>
              <a:t>Clones 46xx and 349xx clustered together (bottom red circle)</a:t>
            </a:r>
          </a:p>
        </p:txBody>
      </p:sp>
      <p:sp>
        <p:nvSpPr>
          <p:cNvPr id="8" name="Oval 7">
            <a:extLst>
              <a:ext uri="{FF2B5EF4-FFF2-40B4-BE49-F238E27FC236}">
                <a16:creationId xmlns:a16="http://schemas.microsoft.com/office/drawing/2014/main" id="{5F4FCE2E-3F6C-E12C-75C6-4AA81966B9D0}"/>
              </a:ext>
            </a:extLst>
          </p:cNvPr>
          <p:cNvSpPr/>
          <p:nvPr/>
        </p:nvSpPr>
        <p:spPr>
          <a:xfrm rot="20034692">
            <a:off x="9212748" y="411208"/>
            <a:ext cx="2724427" cy="153230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9" name="Oval 8">
            <a:extLst>
              <a:ext uri="{FF2B5EF4-FFF2-40B4-BE49-F238E27FC236}">
                <a16:creationId xmlns:a16="http://schemas.microsoft.com/office/drawing/2014/main" id="{856EB770-665B-EAE7-BB7D-49219CD88333}"/>
              </a:ext>
            </a:extLst>
          </p:cNvPr>
          <p:cNvSpPr/>
          <p:nvPr/>
        </p:nvSpPr>
        <p:spPr>
          <a:xfrm rot="15067221">
            <a:off x="9706265" y="3939503"/>
            <a:ext cx="2049066" cy="177516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Oval 9">
            <a:extLst>
              <a:ext uri="{FF2B5EF4-FFF2-40B4-BE49-F238E27FC236}">
                <a16:creationId xmlns:a16="http://schemas.microsoft.com/office/drawing/2014/main" id="{A12EA574-321E-1B18-AFF2-D4F7869CB330}"/>
              </a:ext>
            </a:extLst>
          </p:cNvPr>
          <p:cNvSpPr/>
          <p:nvPr/>
        </p:nvSpPr>
        <p:spPr>
          <a:xfrm rot="15067221">
            <a:off x="6855665" y="1812608"/>
            <a:ext cx="2286374" cy="331045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39890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15</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136581" y="302940"/>
            <a:ext cx="4796330"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Cell Count PCA and clustering of TCR clones biplot</a:t>
            </a: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0"/>
            <a:ext cx="6858000" cy="6858000"/>
          </a:xfrm>
          <a:prstGeom prst="rect">
            <a:avLst/>
          </a:prstGeom>
        </p:spPr>
      </p:pic>
      <p:sp>
        <p:nvSpPr>
          <p:cNvPr id="9" name="Oval 8">
            <a:extLst>
              <a:ext uri="{FF2B5EF4-FFF2-40B4-BE49-F238E27FC236}">
                <a16:creationId xmlns:a16="http://schemas.microsoft.com/office/drawing/2014/main" id="{856EB770-665B-EAE7-BB7D-49219CD88333}"/>
              </a:ext>
            </a:extLst>
          </p:cNvPr>
          <p:cNvSpPr/>
          <p:nvPr/>
        </p:nvSpPr>
        <p:spPr>
          <a:xfrm rot="15987378">
            <a:off x="9782504" y="4161439"/>
            <a:ext cx="2261837" cy="139810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Oval 9">
            <a:extLst>
              <a:ext uri="{FF2B5EF4-FFF2-40B4-BE49-F238E27FC236}">
                <a16:creationId xmlns:a16="http://schemas.microsoft.com/office/drawing/2014/main" id="{A12EA574-321E-1B18-AFF2-D4F7869CB330}"/>
              </a:ext>
            </a:extLst>
          </p:cNvPr>
          <p:cNvSpPr/>
          <p:nvPr/>
        </p:nvSpPr>
        <p:spPr>
          <a:xfrm rot="15067221">
            <a:off x="6855665" y="1812608"/>
            <a:ext cx="2286374" cy="331045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TextBox 4">
            <a:extLst>
              <a:ext uri="{FF2B5EF4-FFF2-40B4-BE49-F238E27FC236}">
                <a16:creationId xmlns:a16="http://schemas.microsoft.com/office/drawing/2014/main" id="{8A0B32DE-7A0C-CE08-A10F-735C669F4248}"/>
              </a:ext>
            </a:extLst>
          </p:cNvPr>
          <p:cNvSpPr txBox="1"/>
          <p:nvPr/>
        </p:nvSpPr>
        <p:spPr>
          <a:xfrm>
            <a:off x="136581" y="1368043"/>
            <a:ext cx="4796330" cy="861774"/>
          </a:xfrm>
          <a:prstGeom prst="rect">
            <a:avLst/>
          </a:prstGeom>
          <a:noFill/>
        </p:spPr>
        <p:txBody>
          <a:bodyPr wrap="square" lIns="0" tIns="0" rIns="0" bIns="0" rtlCol="0">
            <a:spAutoFit/>
          </a:bodyPr>
          <a:lstStyle/>
          <a:p>
            <a:pPr algn="l"/>
            <a:r>
              <a:rPr lang="en-US" sz="1400" dirty="0"/>
              <a:t>Differentiation between the top and the bottom right clusters is along PC2, therefore features with positive signs are increased in the top cluster, and the ones with negative signs are increased in the bottom cluster clones:</a:t>
            </a:r>
          </a:p>
        </p:txBody>
      </p:sp>
      <p:sp>
        <p:nvSpPr>
          <p:cNvPr id="6" name="Oval 5">
            <a:extLst>
              <a:ext uri="{FF2B5EF4-FFF2-40B4-BE49-F238E27FC236}">
                <a16:creationId xmlns:a16="http://schemas.microsoft.com/office/drawing/2014/main" id="{D8D83D44-F467-0A4F-6532-BFF063B18670}"/>
              </a:ext>
            </a:extLst>
          </p:cNvPr>
          <p:cNvSpPr/>
          <p:nvPr/>
        </p:nvSpPr>
        <p:spPr>
          <a:xfrm rot="21050309">
            <a:off x="9367176" y="411890"/>
            <a:ext cx="2428906" cy="195622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graphicFrame>
        <p:nvGraphicFramePr>
          <p:cNvPr id="11" name="Table 10">
            <a:extLst>
              <a:ext uri="{FF2B5EF4-FFF2-40B4-BE49-F238E27FC236}">
                <a16:creationId xmlns:a16="http://schemas.microsoft.com/office/drawing/2014/main" id="{6FBA8CB0-F7EB-799A-261A-FE89E85654E5}"/>
              </a:ext>
            </a:extLst>
          </p:cNvPr>
          <p:cNvGraphicFramePr>
            <a:graphicFrameLocks noGrp="1"/>
          </p:cNvGraphicFramePr>
          <p:nvPr>
            <p:extLst>
              <p:ext uri="{D42A27DB-BD31-4B8C-83A1-F6EECF244321}">
                <p14:modId xmlns:p14="http://schemas.microsoft.com/office/powerpoint/2010/main" val="1590404013"/>
              </p:ext>
            </p:extLst>
          </p:nvPr>
        </p:nvGraphicFramePr>
        <p:xfrm>
          <a:off x="142856" y="2279645"/>
          <a:ext cx="4776010" cy="3943360"/>
        </p:xfrm>
        <a:graphic>
          <a:graphicData uri="http://schemas.openxmlformats.org/drawingml/2006/table">
            <a:tbl>
              <a:tblPr/>
              <a:tblGrid>
                <a:gridCol w="2010951">
                  <a:extLst>
                    <a:ext uri="{9D8B030D-6E8A-4147-A177-3AD203B41FA5}">
                      <a16:colId xmlns:a16="http://schemas.microsoft.com/office/drawing/2014/main" val="1521183561"/>
                    </a:ext>
                  </a:extLst>
                </a:gridCol>
                <a:gridCol w="366580">
                  <a:extLst>
                    <a:ext uri="{9D8B030D-6E8A-4147-A177-3AD203B41FA5}">
                      <a16:colId xmlns:a16="http://schemas.microsoft.com/office/drawing/2014/main" val="989949689"/>
                    </a:ext>
                  </a:extLst>
                </a:gridCol>
                <a:gridCol w="2000478">
                  <a:extLst>
                    <a:ext uri="{9D8B030D-6E8A-4147-A177-3AD203B41FA5}">
                      <a16:colId xmlns:a16="http://schemas.microsoft.com/office/drawing/2014/main" val="2236917482"/>
                    </a:ext>
                  </a:extLst>
                </a:gridCol>
                <a:gridCol w="398001">
                  <a:extLst>
                    <a:ext uri="{9D8B030D-6E8A-4147-A177-3AD203B41FA5}">
                      <a16:colId xmlns:a16="http://schemas.microsoft.com/office/drawing/2014/main" val="3252471552"/>
                    </a:ext>
                  </a:extLst>
                </a:gridCol>
              </a:tblGrid>
              <a:tr h="164961">
                <a:tc>
                  <a:txBody>
                    <a:bodyPr/>
                    <a:lstStyle/>
                    <a:p>
                      <a:pPr algn="l" fontAlgn="b"/>
                      <a:r>
                        <a:rPr lang="en-US" sz="900" b="1" i="0" u="none" strike="noStrike">
                          <a:solidFill>
                            <a:srgbClr val="000000"/>
                          </a:solidFill>
                          <a:effectLst/>
                          <a:latin typeface="Calibri" panose="020F0502020204030204" pitchFamily="34" charset="0"/>
                        </a:rPr>
                        <a:t>Features contributing to top cluster</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900" b="1" i="0" u="none" strike="noStrike">
                          <a:solidFill>
                            <a:srgbClr val="000000"/>
                          </a:solidFill>
                          <a:effectLst/>
                          <a:latin typeface="Calibri" panose="020F0502020204030204" pitchFamily="34" charset="0"/>
                        </a:rPr>
                        <a:t>PC2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900" b="1" i="0" u="none" strike="noStrike">
                          <a:solidFill>
                            <a:srgbClr val="000000"/>
                          </a:solidFill>
                          <a:effectLst/>
                          <a:latin typeface="Calibri" panose="020F0502020204030204" pitchFamily="34" charset="0"/>
                        </a:rPr>
                        <a:t>Features contributing to bottom cluster</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900" b="1" i="0" u="none" strike="noStrike">
                          <a:solidFill>
                            <a:srgbClr val="000000"/>
                          </a:solidFill>
                          <a:effectLst/>
                          <a:latin typeface="Calibri" panose="020F0502020204030204" pitchFamily="34" charset="0"/>
                        </a:rPr>
                        <a:t>PC2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2904626"/>
                  </a:ext>
                </a:extLst>
              </a:tr>
              <a:tr h="157106">
                <a:tc>
                  <a:txBody>
                    <a:bodyPr/>
                    <a:lstStyle/>
                    <a:p>
                      <a:pPr algn="l" fontAlgn="b"/>
                      <a:r>
                        <a:rPr lang="en-US" sz="900" b="0" i="0" u="none" strike="noStrike">
                          <a:solidFill>
                            <a:srgbClr val="000000"/>
                          </a:solidFill>
                          <a:effectLst/>
                          <a:latin typeface="Calibri" panose="020F0502020204030204" pitchFamily="34" charset="0"/>
                        </a:rPr>
                        <a:t>4:01_Untreated_CD19-/CD69+/Q2: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0.2317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1:04_ZOL_CD19-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-0.0763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631277795"/>
                  </a:ext>
                </a:extLst>
              </a:tr>
              <a:tr h="157106">
                <a:tc>
                  <a:txBody>
                    <a:bodyPr/>
                    <a:lstStyle/>
                    <a:p>
                      <a:pPr algn="l" fontAlgn="b"/>
                      <a:r>
                        <a:rPr lang="en-US" sz="900" b="0" i="0" u="none" strike="noStrike">
                          <a:solidFill>
                            <a:srgbClr val="000000"/>
                          </a:solidFill>
                          <a:effectLst/>
                          <a:latin typeface="Calibri" panose="020F0502020204030204" pitchFamily="34" charset="0"/>
                        </a:rPr>
                        <a:t>4:01_Untreated_CD19-/CD69+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0.2294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1:16_ZOL_CD19-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-0.0785</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280496357"/>
                  </a:ext>
                </a:extLst>
              </a:tr>
              <a:tr h="157106">
                <a:tc>
                  <a:txBody>
                    <a:bodyPr/>
                    <a:lstStyle/>
                    <a:p>
                      <a:pPr algn="l" fontAlgn="b"/>
                      <a:r>
                        <a:rPr lang="en-US" sz="900" b="0" i="0" u="none" strike="noStrike">
                          <a:solidFill>
                            <a:srgbClr val="000000"/>
                          </a:solidFill>
                          <a:effectLst/>
                          <a:latin typeface="Calibri" panose="020F0502020204030204" pitchFamily="34" charset="0"/>
                        </a:rPr>
                        <a:t>4:01_Untreated_CD19-/CD69+/Q1: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0.2263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1:04_ZOL_CD19-/CD3+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-0.0960</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853544536"/>
                  </a:ext>
                </a:extLst>
              </a:tr>
              <a:tr h="157106">
                <a:tc>
                  <a:txBody>
                    <a:bodyPr/>
                    <a:lstStyle/>
                    <a:p>
                      <a:pPr algn="l" fontAlgn="b"/>
                      <a:r>
                        <a:rPr lang="en-US" sz="900" b="0" i="0" u="none" strike="noStrike">
                          <a:solidFill>
                            <a:srgbClr val="000000"/>
                          </a:solidFill>
                          <a:effectLst/>
                          <a:latin typeface="Calibri" panose="020F0502020204030204" pitchFamily="34" charset="0"/>
                        </a:rPr>
                        <a:t>4:01_ZOL_CD19-/CD69+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0.1841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nl-NL" sz="900" b="0" i="0" u="none" strike="noStrike">
                          <a:solidFill>
                            <a:srgbClr val="000000"/>
                          </a:solidFill>
                          <a:effectLst/>
                          <a:latin typeface="Calibri" panose="020F0502020204030204" pitchFamily="34" charset="0"/>
                        </a:rPr>
                        <a:t>1:04_ZOL_CD19-/CD3+/Vg9+Vd2+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-0.0971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025255162"/>
                  </a:ext>
                </a:extLst>
              </a:tr>
              <a:tr h="157106">
                <a:tc>
                  <a:txBody>
                    <a:bodyPr/>
                    <a:lstStyle/>
                    <a:p>
                      <a:pPr algn="l" fontAlgn="b"/>
                      <a:r>
                        <a:rPr lang="en-US" sz="900" b="0" i="0" u="none" strike="noStrike">
                          <a:solidFill>
                            <a:srgbClr val="000000"/>
                          </a:solidFill>
                          <a:effectLst/>
                          <a:latin typeface="Calibri" panose="020F0502020204030204" pitchFamily="34" charset="0"/>
                        </a:rPr>
                        <a:t>1:16_Untreated_CD19-/CD69+/Q1: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0.1821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nl-NL" sz="900" b="0" i="0" u="none" strike="noStrike">
                          <a:solidFill>
                            <a:srgbClr val="000000"/>
                          </a:solidFill>
                          <a:effectLst/>
                          <a:latin typeface="Calibri" panose="020F0502020204030204" pitchFamily="34" charset="0"/>
                        </a:rPr>
                        <a:t>1:16_ZOL_CD19-/CD3+/Vg9+Vd2+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-0.1001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022547537"/>
                  </a:ext>
                </a:extLst>
              </a:tr>
              <a:tr h="157106">
                <a:tc>
                  <a:txBody>
                    <a:bodyPr/>
                    <a:lstStyle/>
                    <a:p>
                      <a:pPr algn="l" fontAlgn="b"/>
                      <a:r>
                        <a:rPr lang="nl-NL" sz="900" b="0" i="0" u="none" strike="noStrike">
                          <a:solidFill>
                            <a:srgbClr val="000000"/>
                          </a:solidFill>
                          <a:effectLst/>
                          <a:latin typeface="Calibri" panose="020F0502020204030204" pitchFamily="34" charset="0"/>
                        </a:rPr>
                        <a:t>4:01_ZOL_CD19-/CD69+/Q1: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0.1820</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1:16_ZOL_CD19-/CD3+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-0.1006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660455514"/>
                  </a:ext>
                </a:extLst>
              </a:tr>
              <a:tr h="157106">
                <a:tc>
                  <a:txBody>
                    <a:bodyPr/>
                    <a:lstStyle/>
                    <a:p>
                      <a:pPr algn="l" fontAlgn="b"/>
                      <a:r>
                        <a:rPr lang="en-US" sz="900" b="0" i="0" u="none" strike="noStrike">
                          <a:solidFill>
                            <a:srgbClr val="000000"/>
                          </a:solidFill>
                          <a:effectLst/>
                          <a:latin typeface="Calibri" panose="020F0502020204030204" pitchFamily="34" charset="0"/>
                        </a:rPr>
                        <a:t>1:01_Untreated_CD19-/CD69+/Q2: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0.1817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1:16_Untreated_CD19-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-0.1113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018672320"/>
                  </a:ext>
                </a:extLst>
              </a:tr>
              <a:tr h="157106">
                <a:tc>
                  <a:txBody>
                    <a:bodyPr/>
                    <a:lstStyle/>
                    <a:p>
                      <a:pPr algn="l" fontAlgn="b"/>
                      <a:r>
                        <a:rPr lang="en-US" sz="900" b="0" i="0" u="none" strike="noStrike">
                          <a:solidFill>
                            <a:srgbClr val="000000"/>
                          </a:solidFill>
                          <a:effectLst/>
                          <a:latin typeface="Calibri" panose="020F0502020204030204" pitchFamily="34" charset="0"/>
                        </a:rPr>
                        <a:t>1:16_Untreated_CD19-/CD69+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0.1774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1:16_Untreated_CD19-/CD3+/Vg9+Vd2+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-0.1196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892492295"/>
                  </a:ext>
                </a:extLst>
              </a:tr>
              <a:tr h="157106">
                <a:tc>
                  <a:txBody>
                    <a:bodyPr/>
                    <a:lstStyle/>
                    <a:p>
                      <a:pPr algn="l" fontAlgn="b"/>
                      <a:r>
                        <a:rPr lang="en-US" sz="900" b="0" i="0" u="none" strike="noStrike">
                          <a:solidFill>
                            <a:srgbClr val="000000"/>
                          </a:solidFill>
                          <a:effectLst/>
                          <a:latin typeface="Calibri" panose="020F0502020204030204" pitchFamily="34" charset="0"/>
                        </a:rPr>
                        <a:t>1:04_Untreated_CD19-/CD69+/Q1: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0.1696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dirty="0">
                          <a:solidFill>
                            <a:srgbClr val="000000"/>
                          </a:solidFill>
                          <a:effectLst/>
                          <a:latin typeface="Calibri" panose="020F0502020204030204" pitchFamily="34" charset="0"/>
                        </a:rPr>
                        <a:t>1:16_Untreated_CD19-/CD3+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-0.1200</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469544944"/>
                  </a:ext>
                </a:extLst>
              </a:tr>
              <a:tr h="157106">
                <a:tc>
                  <a:txBody>
                    <a:bodyPr/>
                    <a:lstStyle/>
                    <a:p>
                      <a:pPr algn="l" fontAlgn="b"/>
                      <a:r>
                        <a:rPr lang="en-US" sz="900" b="0" i="0" u="none" strike="noStrike">
                          <a:solidFill>
                            <a:srgbClr val="000000"/>
                          </a:solidFill>
                          <a:effectLst/>
                          <a:latin typeface="Calibri" panose="020F0502020204030204" pitchFamily="34" charset="0"/>
                        </a:rPr>
                        <a:t>1:04_Untreated_CD19-/CD69+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0.1635</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1:01_ZOL_CD19-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-0.1256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186426000"/>
                  </a:ext>
                </a:extLst>
              </a:tr>
              <a:tr h="157106">
                <a:tc>
                  <a:txBody>
                    <a:bodyPr/>
                    <a:lstStyle/>
                    <a:p>
                      <a:pPr algn="l" fontAlgn="b"/>
                      <a:r>
                        <a:rPr lang="en-US" sz="900" b="0" i="0" u="none" strike="noStrike">
                          <a:solidFill>
                            <a:srgbClr val="000000"/>
                          </a:solidFill>
                          <a:effectLst/>
                          <a:latin typeface="Calibri" panose="020F0502020204030204" pitchFamily="34" charset="0"/>
                        </a:rPr>
                        <a:t>1:01_Untreated_CD19-/CD69+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0.1621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1:04_Untreated_CD19-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-0.1296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83108532"/>
                  </a:ext>
                </a:extLst>
              </a:tr>
              <a:tr h="157106">
                <a:tc>
                  <a:txBody>
                    <a:bodyPr/>
                    <a:lstStyle/>
                    <a:p>
                      <a:pPr algn="l" fontAlgn="b"/>
                      <a:r>
                        <a:rPr lang="en-US" sz="900" b="0" i="0" u="none" strike="noStrike">
                          <a:solidFill>
                            <a:srgbClr val="000000"/>
                          </a:solidFill>
                          <a:effectLst/>
                          <a:latin typeface="Calibri" panose="020F0502020204030204" pitchFamily="34" charset="0"/>
                        </a:rPr>
                        <a:t>1:01_Untreated_CD19-/CD69+/Q1: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0.1588</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1:01_Untreated_CD19-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-0.1304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751862564"/>
                  </a:ext>
                </a:extLst>
              </a:tr>
              <a:tr h="157106">
                <a:tc>
                  <a:txBody>
                    <a:bodyPr/>
                    <a:lstStyle/>
                    <a:p>
                      <a:pPr algn="l" fontAlgn="b"/>
                      <a:r>
                        <a:rPr lang="nl-NL" sz="900" b="0" i="0" u="none" strike="noStrike">
                          <a:solidFill>
                            <a:srgbClr val="000000"/>
                          </a:solidFill>
                          <a:effectLst/>
                          <a:latin typeface="Calibri" panose="020F0502020204030204" pitchFamily="34" charset="0"/>
                        </a:rPr>
                        <a:t>4:01_ZOL_CD19-/CD69+/Q2: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0.1504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4:01_ZOL_CD19-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-0.1364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086217696"/>
                  </a:ext>
                </a:extLst>
              </a:tr>
              <a:tr h="157106">
                <a:tc>
                  <a:txBody>
                    <a:bodyPr/>
                    <a:lstStyle/>
                    <a:p>
                      <a:pPr algn="l" fontAlgn="b"/>
                      <a:r>
                        <a:rPr lang="en-US" sz="900" b="0" i="0" u="none" strike="noStrike">
                          <a:solidFill>
                            <a:srgbClr val="000000"/>
                          </a:solidFill>
                          <a:effectLst/>
                          <a:latin typeface="Calibri" panose="020F0502020204030204" pitchFamily="34" charset="0"/>
                        </a:rPr>
                        <a:t>1:04_Untreated_CD19-/CD69+/Q2: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0.1467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1:01_ZOL_CD19-/CD3+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-0.1417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702406362"/>
                  </a:ext>
                </a:extLst>
              </a:tr>
              <a:tr h="157106">
                <a:tc>
                  <a:txBody>
                    <a:bodyPr/>
                    <a:lstStyle/>
                    <a:p>
                      <a:pPr algn="l" fontAlgn="b"/>
                      <a:r>
                        <a:rPr lang="en-US" sz="900" b="0" i="0" u="none" strike="noStrike">
                          <a:solidFill>
                            <a:srgbClr val="000000"/>
                          </a:solidFill>
                          <a:effectLst/>
                          <a:latin typeface="Calibri" panose="020F0502020204030204" pitchFamily="34" charset="0"/>
                        </a:rPr>
                        <a:t>1:04_ZOL_CD19-/CD69+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0.1342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nl-NL" sz="900" b="0" i="0" u="none" strike="noStrike">
                          <a:solidFill>
                            <a:srgbClr val="000000"/>
                          </a:solidFill>
                          <a:effectLst/>
                          <a:latin typeface="Calibri" panose="020F0502020204030204" pitchFamily="34" charset="0"/>
                        </a:rPr>
                        <a:t>1:01_ZOL_CD19-/CD3+/Vg9+Vd2+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-0.1421</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790128864"/>
                  </a:ext>
                </a:extLst>
              </a:tr>
              <a:tr h="157106">
                <a:tc>
                  <a:txBody>
                    <a:bodyPr/>
                    <a:lstStyle/>
                    <a:p>
                      <a:pPr algn="l" fontAlgn="b"/>
                      <a:r>
                        <a:rPr lang="nl-NL" sz="900" b="0" i="0" u="none" strike="noStrike">
                          <a:solidFill>
                            <a:srgbClr val="000000"/>
                          </a:solidFill>
                          <a:effectLst/>
                          <a:latin typeface="Calibri" panose="020F0502020204030204" pitchFamily="34" charset="0"/>
                        </a:rPr>
                        <a:t>1:04_ZOL_CD19-/CD69+/Q1: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0.1333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1:04_Untreated_CD19-/CD3+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-0.1434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127434643"/>
                  </a:ext>
                </a:extLst>
              </a:tr>
              <a:tr h="157106">
                <a:tc>
                  <a:txBody>
                    <a:bodyPr/>
                    <a:lstStyle/>
                    <a:p>
                      <a:pPr algn="l" fontAlgn="b"/>
                      <a:r>
                        <a:rPr lang="nl-NL" sz="900" b="0" i="0" u="none" strike="noStrike">
                          <a:solidFill>
                            <a:srgbClr val="000000"/>
                          </a:solidFill>
                          <a:effectLst/>
                          <a:latin typeface="Calibri" panose="020F0502020204030204" pitchFamily="34" charset="0"/>
                        </a:rPr>
                        <a:t>1:04_ZOL_CD19-/CD69+/Q2: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0.1192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1:04_Untreated_CD19-/CD3+/Vg9+Vd2+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-0.1434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119377696"/>
                  </a:ext>
                </a:extLst>
              </a:tr>
              <a:tr h="157106">
                <a:tc>
                  <a:txBody>
                    <a:bodyPr/>
                    <a:lstStyle/>
                    <a:p>
                      <a:pPr algn="l" fontAlgn="b"/>
                      <a:r>
                        <a:rPr lang="nl-NL" sz="900" b="0" i="0" u="none" strike="noStrike">
                          <a:solidFill>
                            <a:srgbClr val="000000"/>
                          </a:solidFill>
                          <a:effectLst/>
                          <a:latin typeface="Calibri" panose="020F0502020204030204" pitchFamily="34" charset="0"/>
                        </a:rPr>
                        <a:t>1:01_ZOL_CD19-/CD69+/Q2: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0.1146</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1:01_Untreated_CD19-/CD3+/Vg9+Vd2+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-0.1457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882695305"/>
                  </a:ext>
                </a:extLst>
              </a:tr>
              <a:tr h="157106">
                <a:tc>
                  <a:txBody>
                    <a:bodyPr/>
                    <a:lstStyle/>
                    <a:p>
                      <a:pPr algn="l" fontAlgn="b"/>
                      <a:r>
                        <a:rPr lang="nl-NL" sz="900" b="0" i="0" u="none" strike="noStrike">
                          <a:solidFill>
                            <a:srgbClr val="000000"/>
                          </a:solidFill>
                          <a:effectLst/>
                          <a:latin typeface="Calibri" panose="020F0502020204030204" pitchFamily="34" charset="0"/>
                        </a:rPr>
                        <a:t>1:16_ZOL_CD19-/CD69+/Q1: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0.1107</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1:01_Untreated_CD19-/CD3+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-0.1458</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445158215"/>
                  </a:ext>
                </a:extLst>
              </a:tr>
              <a:tr h="157106">
                <a:tc>
                  <a:txBody>
                    <a:bodyPr/>
                    <a:lstStyle/>
                    <a:p>
                      <a:pPr algn="l" fontAlgn="b"/>
                      <a:r>
                        <a:rPr lang="en-US" sz="900" b="0" i="0" u="none" strike="noStrike">
                          <a:solidFill>
                            <a:srgbClr val="000000"/>
                          </a:solidFill>
                          <a:effectLst/>
                          <a:latin typeface="Calibri" panose="020F0502020204030204" pitchFamily="34" charset="0"/>
                        </a:rPr>
                        <a:t>1:01_ZOL_CD19-/CD69+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0.1074</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nl-NL" sz="900" b="0" i="0" u="none" strike="noStrike">
                          <a:solidFill>
                            <a:srgbClr val="000000"/>
                          </a:solidFill>
                          <a:effectLst/>
                          <a:latin typeface="Calibri" panose="020F0502020204030204" pitchFamily="34" charset="0"/>
                        </a:rPr>
                        <a:t>4:01_ZOL_CD19-/CD3+/Vg9+Vd2+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-0.1510</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304817873"/>
                  </a:ext>
                </a:extLst>
              </a:tr>
              <a:tr h="157106">
                <a:tc>
                  <a:txBody>
                    <a:bodyPr/>
                    <a:lstStyle/>
                    <a:p>
                      <a:pPr algn="l" fontAlgn="b"/>
                      <a:r>
                        <a:rPr lang="en-US" sz="900" b="0" i="0" u="none" strike="noStrike">
                          <a:solidFill>
                            <a:srgbClr val="000000"/>
                          </a:solidFill>
                          <a:effectLst/>
                          <a:latin typeface="Calibri" panose="020F0502020204030204" pitchFamily="34" charset="0"/>
                        </a:rPr>
                        <a:t>1:16_ZOL_CD19-/CD69+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0.1062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4:01_ZOL_CD19-/CD3+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-0.1518</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26583090"/>
                  </a:ext>
                </a:extLst>
              </a:tr>
              <a:tr h="157106">
                <a:tc>
                  <a:txBody>
                    <a:bodyPr/>
                    <a:lstStyle/>
                    <a:p>
                      <a:pPr algn="l" fontAlgn="b"/>
                      <a:r>
                        <a:rPr lang="nl-NL" sz="900" b="0" i="0" u="none" strike="noStrike">
                          <a:solidFill>
                            <a:srgbClr val="000000"/>
                          </a:solidFill>
                          <a:effectLst/>
                          <a:latin typeface="Calibri" panose="020F0502020204030204" pitchFamily="34" charset="0"/>
                        </a:rPr>
                        <a:t>1:01_ZOL_CD19-/CD69+/Q1: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0.1052</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4:01_Untreated_CD19-</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-0.1518</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510920284"/>
                  </a:ext>
                </a:extLst>
              </a:tr>
              <a:tr h="157106">
                <a:tc>
                  <a:txBody>
                    <a:bodyPr/>
                    <a:lstStyle/>
                    <a:p>
                      <a:pPr algn="l" fontAlgn="b"/>
                      <a:r>
                        <a:rPr lang="en-US" sz="900" b="0" i="0" u="none" strike="noStrike">
                          <a:solidFill>
                            <a:srgbClr val="000000"/>
                          </a:solidFill>
                          <a:effectLst/>
                          <a:latin typeface="Calibri" panose="020F0502020204030204" pitchFamily="34" charset="0"/>
                        </a:rPr>
                        <a:t>1:16_Untreated_CD19-/CD69+/Q2: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0.0769</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dirty="0">
                          <a:solidFill>
                            <a:srgbClr val="000000"/>
                          </a:solidFill>
                          <a:effectLst/>
                          <a:latin typeface="Calibri" panose="020F0502020204030204" pitchFamily="34" charset="0"/>
                        </a:rPr>
                        <a:t>4:01_Untreated_CD19-/CD3+/Vg9+Vd2+</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a:solidFill>
                            <a:srgbClr val="000000"/>
                          </a:solidFill>
                          <a:effectLst/>
                          <a:latin typeface="Calibri" panose="020F0502020204030204" pitchFamily="34" charset="0"/>
                        </a:rPr>
                        <a:t>-0.1643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144225392"/>
                  </a:ext>
                </a:extLst>
              </a:tr>
              <a:tr h="164961">
                <a:tc>
                  <a:txBody>
                    <a:bodyPr/>
                    <a:lstStyle/>
                    <a:p>
                      <a:pPr algn="l" fontAlgn="b"/>
                      <a:r>
                        <a:rPr lang="nl-NL" sz="900" b="0" i="0" u="none" strike="noStrike">
                          <a:solidFill>
                            <a:srgbClr val="000000"/>
                          </a:solidFill>
                          <a:effectLst/>
                          <a:latin typeface="Calibri" panose="020F0502020204030204" pitchFamily="34" charset="0"/>
                        </a:rPr>
                        <a:t>1:16_ZOL_CD19-/CD69+/Q2: GFP+</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900" b="0" i="0" u="none" strike="noStrike">
                          <a:solidFill>
                            <a:srgbClr val="000000"/>
                          </a:solidFill>
                          <a:effectLst/>
                          <a:latin typeface="Calibri" panose="020F0502020204030204" pitchFamily="34" charset="0"/>
                        </a:rPr>
                        <a:t>0.0639</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900" b="0" i="0" u="none" strike="noStrike">
                          <a:solidFill>
                            <a:srgbClr val="000000"/>
                          </a:solidFill>
                          <a:effectLst/>
                          <a:latin typeface="Calibri" panose="020F0502020204030204" pitchFamily="34" charset="0"/>
                        </a:rPr>
                        <a:t>4:01_Untreated_CD19-/CD3+</a:t>
                      </a:r>
                    </a:p>
                  </a:txBody>
                  <a:tcPr marL="6284" marR="6284" marT="62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r" fontAlgn="b"/>
                      <a:r>
                        <a:rPr lang="en-US" sz="900" b="0" i="0" u="none" strike="noStrike" dirty="0">
                          <a:solidFill>
                            <a:srgbClr val="000000"/>
                          </a:solidFill>
                          <a:effectLst/>
                          <a:latin typeface="Calibri" panose="020F0502020204030204" pitchFamily="34" charset="0"/>
                        </a:rPr>
                        <a:t>-0.1663</a:t>
                      </a:r>
                    </a:p>
                  </a:txBody>
                  <a:tcPr marL="6284" marR="6284" marT="62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115955024"/>
                  </a:ext>
                </a:extLst>
              </a:tr>
            </a:tbl>
          </a:graphicData>
        </a:graphic>
      </p:graphicFrame>
    </p:spTree>
    <p:extLst>
      <p:ext uri="{BB962C8B-B14F-4D97-AF65-F5344CB8AC3E}">
        <p14:creationId xmlns:p14="http://schemas.microsoft.com/office/powerpoint/2010/main" val="34979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16</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599439" y="302940"/>
            <a:ext cx="4333471" cy="1292662"/>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Cell Count PCA and clustering of TCR clones </a:t>
            </a:r>
            <a:r>
              <a:rPr lang="en-US" sz="2800" dirty="0">
                <a:solidFill>
                  <a:srgbClr val="FF0000"/>
                </a:solidFill>
                <a:latin typeface="+mj-lt"/>
              </a:rPr>
              <a:t>pseudo-factor plot</a:t>
            </a:r>
            <a:endParaRPr lang="en-US" sz="2800" kern="1200" dirty="0">
              <a:solidFill>
                <a:srgbClr val="FF0000"/>
              </a:solidFill>
              <a:latin typeface="+mj-lt"/>
              <a:ea typeface="+mn-ea"/>
              <a:cs typeface="+mn-cs"/>
            </a:endParaRP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0"/>
            <a:ext cx="6858000" cy="6858000"/>
          </a:xfrm>
          <a:prstGeom prst="rect">
            <a:avLst/>
          </a:prstGeom>
        </p:spPr>
      </p:pic>
      <p:sp>
        <p:nvSpPr>
          <p:cNvPr id="9" name="Oval 8">
            <a:extLst>
              <a:ext uri="{FF2B5EF4-FFF2-40B4-BE49-F238E27FC236}">
                <a16:creationId xmlns:a16="http://schemas.microsoft.com/office/drawing/2014/main" id="{856EB770-665B-EAE7-BB7D-49219CD88333}"/>
              </a:ext>
            </a:extLst>
          </p:cNvPr>
          <p:cNvSpPr/>
          <p:nvPr/>
        </p:nvSpPr>
        <p:spPr>
          <a:xfrm rot="2955410">
            <a:off x="10118018" y="1877096"/>
            <a:ext cx="1800226" cy="145752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Oval 9">
            <a:extLst>
              <a:ext uri="{FF2B5EF4-FFF2-40B4-BE49-F238E27FC236}">
                <a16:creationId xmlns:a16="http://schemas.microsoft.com/office/drawing/2014/main" id="{A12EA574-321E-1B18-AFF2-D4F7869CB330}"/>
              </a:ext>
            </a:extLst>
          </p:cNvPr>
          <p:cNvSpPr/>
          <p:nvPr/>
        </p:nvSpPr>
        <p:spPr>
          <a:xfrm rot="15067221">
            <a:off x="6265769" y="3673486"/>
            <a:ext cx="2286374" cy="227943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TextBox 4">
            <a:extLst>
              <a:ext uri="{FF2B5EF4-FFF2-40B4-BE49-F238E27FC236}">
                <a16:creationId xmlns:a16="http://schemas.microsoft.com/office/drawing/2014/main" id="{8A0B32DE-7A0C-CE08-A10F-735C669F4248}"/>
              </a:ext>
            </a:extLst>
          </p:cNvPr>
          <p:cNvSpPr txBox="1"/>
          <p:nvPr/>
        </p:nvSpPr>
        <p:spPr>
          <a:xfrm>
            <a:off x="599439" y="2897702"/>
            <a:ext cx="4149404" cy="1538883"/>
          </a:xfrm>
          <a:prstGeom prst="rect">
            <a:avLst/>
          </a:prstGeom>
          <a:noFill/>
        </p:spPr>
        <p:txBody>
          <a:bodyPr wrap="square" lIns="0" tIns="0" rIns="0" bIns="0" rtlCol="0">
            <a:spAutoFit/>
          </a:bodyPr>
          <a:lstStyle/>
          <a:p>
            <a:pPr algn="l"/>
            <a:r>
              <a:rPr lang="en-US" sz="2000" dirty="0"/>
              <a:t>Previous figure rotated 45’ counterclockwise: CD69+ features increase toward the top, and CD3+ features increase toward the right side of the plot.</a:t>
            </a:r>
          </a:p>
        </p:txBody>
      </p:sp>
      <p:sp>
        <p:nvSpPr>
          <p:cNvPr id="6" name="Oval 5">
            <a:extLst>
              <a:ext uri="{FF2B5EF4-FFF2-40B4-BE49-F238E27FC236}">
                <a16:creationId xmlns:a16="http://schemas.microsoft.com/office/drawing/2014/main" id="{D8D83D44-F467-0A4F-6532-BFF063B18670}"/>
              </a:ext>
            </a:extLst>
          </p:cNvPr>
          <p:cNvSpPr/>
          <p:nvPr/>
        </p:nvSpPr>
        <p:spPr>
          <a:xfrm rot="19889317">
            <a:off x="7952506" y="560709"/>
            <a:ext cx="2534953" cy="181402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170097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17</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599439" y="302940"/>
            <a:ext cx="4333471" cy="1292662"/>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Cell Count PCA and clustering of TCR clones </a:t>
            </a:r>
            <a:r>
              <a:rPr lang="en-US" sz="2800" dirty="0">
                <a:solidFill>
                  <a:srgbClr val="FF0000"/>
                </a:solidFill>
                <a:latin typeface="+mj-lt"/>
              </a:rPr>
              <a:t>pseudo-factor plot</a:t>
            </a:r>
            <a:endParaRPr lang="en-US" sz="2800" kern="1200" dirty="0">
              <a:solidFill>
                <a:srgbClr val="FF0000"/>
              </a:solidFill>
              <a:latin typeface="+mj-lt"/>
              <a:ea typeface="+mn-ea"/>
              <a:cs typeface="+mn-cs"/>
            </a:endParaRP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0"/>
            <a:ext cx="6858000" cy="6858000"/>
          </a:xfrm>
          <a:prstGeom prst="rect">
            <a:avLst/>
          </a:prstGeom>
        </p:spPr>
      </p:pic>
      <p:sp>
        <p:nvSpPr>
          <p:cNvPr id="9" name="Oval 8">
            <a:extLst>
              <a:ext uri="{FF2B5EF4-FFF2-40B4-BE49-F238E27FC236}">
                <a16:creationId xmlns:a16="http://schemas.microsoft.com/office/drawing/2014/main" id="{856EB770-665B-EAE7-BB7D-49219CD88333}"/>
              </a:ext>
            </a:extLst>
          </p:cNvPr>
          <p:cNvSpPr/>
          <p:nvPr/>
        </p:nvSpPr>
        <p:spPr>
          <a:xfrm rot="2955410">
            <a:off x="9295058" y="2633965"/>
            <a:ext cx="1800226" cy="145752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Oval 9">
            <a:extLst>
              <a:ext uri="{FF2B5EF4-FFF2-40B4-BE49-F238E27FC236}">
                <a16:creationId xmlns:a16="http://schemas.microsoft.com/office/drawing/2014/main" id="{A12EA574-321E-1B18-AFF2-D4F7869CB330}"/>
              </a:ext>
            </a:extLst>
          </p:cNvPr>
          <p:cNvSpPr/>
          <p:nvPr/>
        </p:nvSpPr>
        <p:spPr>
          <a:xfrm rot="15067221">
            <a:off x="5615384" y="4203017"/>
            <a:ext cx="2286374" cy="175858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TextBox 4">
            <a:extLst>
              <a:ext uri="{FF2B5EF4-FFF2-40B4-BE49-F238E27FC236}">
                <a16:creationId xmlns:a16="http://schemas.microsoft.com/office/drawing/2014/main" id="{8A0B32DE-7A0C-CE08-A10F-735C669F4248}"/>
              </a:ext>
            </a:extLst>
          </p:cNvPr>
          <p:cNvSpPr txBox="1"/>
          <p:nvPr/>
        </p:nvSpPr>
        <p:spPr>
          <a:xfrm>
            <a:off x="599439" y="2897702"/>
            <a:ext cx="4149404" cy="307777"/>
          </a:xfrm>
          <a:prstGeom prst="rect">
            <a:avLst/>
          </a:prstGeom>
          <a:noFill/>
        </p:spPr>
        <p:txBody>
          <a:bodyPr wrap="square" lIns="0" tIns="0" rIns="0" bIns="0" rtlCol="0">
            <a:spAutoFit/>
          </a:bodyPr>
          <a:lstStyle/>
          <a:p>
            <a:pPr algn="l"/>
            <a:r>
              <a:rPr lang="en-US" sz="2000" dirty="0"/>
              <a:t>Untreated samples ONLY</a:t>
            </a:r>
          </a:p>
        </p:txBody>
      </p:sp>
      <p:sp>
        <p:nvSpPr>
          <p:cNvPr id="6" name="Oval 5">
            <a:extLst>
              <a:ext uri="{FF2B5EF4-FFF2-40B4-BE49-F238E27FC236}">
                <a16:creationId xmlns:a16="http://schemas.microsoft.com/office/drawing/2014/main" id="{D8D83D44-F467-0A4F-6532-BFF063B18670}"/>
              </a:ext>
            </a:extLst>
          </p:cNvPr>
          <p:cNvSpPr/>
          <p:nvPr/>
        </p:nvSpPr>
        <p:spPr>
          <a:xfrm rot="18357499">
            <a:off x="6802744" y="951254"/>
            <a:ext cx="2871447" cy="121001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120761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18</a:t>
            </a:fld>
            <a:endParaRPr lang="en-US"/>
          </a:p>
        </p:txBody>
      </p:sp>
      <p:sp>
        <p:nvSpPr>
          <p:cNvPr id="2" name="TextBox 1">
            <a:extLst>
              <a:ext uri="{FF2B5EF4-FFF2-40B4-BE49-F238E27FC236}">
                <a16:creationId xmlns:a16="http://schemas.microsoft.com/office/drawing/2014/main" id="{53DCA7D4-6FDA-FEA8-B5C8-183F4A61A8D2}"/>
              </a:ext>
            </a:extLst>
          </p:cNvPr>
          <p:cNvSpPr txBox="1"/>
          <p:nvPr/>
        </p:nvSpPr>
        <p:spPr>
          <a:xfrm>
            <a:off x="599439" y="302940"/>
            <a:ext cx="4333471" cy="1292662"/>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Cell Count PCA and clustering of TCR clones </a:t>
            </a:r>
            <a:r>
              <a:rPr lang="en-US" sz="2800" dirty="0">
                <a:solidFill>
                  <a:srgbClr val="FF0000"/>
                </a:solidFill>
                <a:latin typeface="+mj-lt"/>
              </a:rPr>
              <a:t>pseudo-factor plot</a:t>
            </a:r>
            <a:endParaRPr lang="en-US" sz="2800" kern="1200" dirty="0">
              <a:solidFill>
                <a:srgbClr val="FF0000"/>
              </a:solidFill>
              <a:latin typeface="+mj-lt"/>
              <a:ea typeface="+mn-ea"/>
              <a:cs typeface="+mn-cs"/>
            </a:endParaRPr>
          </a:p>
        </p:txBody>
      </p:sp>
      <p:pic>
        <p:nvPicPr>
          <p:cNvPr id="4" name="Picture 3">
            <a:extLst>
              <a:ext uri="{FF2B5EF4-FFF2-40B4-BE49-F238E27FC236}">
                <a16:creationId xmlns:a16="http://schemas.microsoft.com/office/drawing/2014/main" id="{E00466AA-949C-F2E9-EAF4-8DEFDDDF9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4296" y="0"/>
            <a:ext cx="6858000" cy="6858000"/>
          </a:xfrm>
          <a:prstGeom prst="rect">
            <a:avLst/>
          </a:prstGeom>
        </p:spPr>
      </p:pic>
      <p:sp>
        <p:nvSpPr>
          <p:cNvPr id="9" name="Oval 8">
            <a:extLst>
              <a:ext uri="{FF2B5EF4-FFF2-40B4-BE49-F238E27FC236}">
                <a16:creationId xmlns:a16="http://schemas.microsoft.com/office/drawing/2014/main" id="{856EB770-665B-EAE7-BB7D-49219CD88333}"/>
              </a:ext>
            </a:extLst>
          </p:cNvPr>
          <p:cNvSpPr/>
          <p:nvPr/>
        </p:nvSpPr>
        <p:spPr>
          <a:xfrm rot="485960">
            <a:off x="9341285" y="1715770"/>
            <a:ext cx="1834197" cy="181292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0" name="Oval 9">
            <a:extLst>
              <a:ext uri="{FF2B5EF4-FFF2-40B4-BE49-F238E27FC236}">
                <a16:creationId xmlns:a16="http://schemas.microsoft.com/office/drawing/2014/main" id="{A12EA574-321E-1B18-AFF2-D4F7869CB330}"/>
              </a:ext>
            </a:extLst>
          </p:cNvPr>
          <p:cNvSpPr/>
          <p:nvPr/>
        </p:nvSpPr>
        <p:spPr>
          <a:xfrm rot="15067221">
            <a:off x="6512460" y="3938019"/>
            <a:ext cx="1929414" cy="197877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TextBox 4">
            <a:extLst>
              <a:ext uri="{FF2B5EF4-FFF2-40B4-BE49-F238E27FC236}">
                <a16:creationId xmlns:a16="http://schemas.microsoft.com/office/drawing/2014/main" id="{8A0B32DE-7A0C-CE08-A10F-735C669F4248}"/>
              </a:ext>
            </a:extLst>
          </p:cNvPr>
          <p:cNvSpPr txBox="1"/>
          <p:nvPr/>
        </p:nvSpPr>
        <p:spPr>
          <a:xfrm>
            <a:off x="599439" y="2897702"/>
            <a:ext cx="4149404" cy="2769989"/>
          </a:xfrm>
          <a:prstGeom prst="rect">
            <a:avLst/>
          </a:prstGeom>
          <a:noFill/>
        </p:spPr>
        <p:txBody>
          <a:bodyPr wrap="square" lIns="0" tIns="0" rIns="0" bIns="0" rtlCol="0">
            <a:spAutoFit/>
          </a:bodyPr>
          <a:lstStyle/>
          <a:p>
            <a:pPr algn="l"/>
            <a:r>
              <a:rPr lang="en-US" sz="2000" dirty="0"/>
              <a:t>ZOL-treated samples ONLY</a:t>
            </a:r>
          </a:p>
          <a:p>
            <a:pPr algn="l"/>
            <a:endParaRPr lang="en-US" sz="2000" dirty="0"/>
          </a:p>
          <a:p>
            <a:pPr algn="l"/>
            <a:r>
              <a:rPr lang="en-US" sz="2000" dirty="0"/>
              <a:t>Observations:</a:t>
            </a:r>
          </a:p>
          <a:p>
            <a:pPr marL="342900" indent="-342900" algn="l">
              <a:buFont typeface="Arial" panose="020B0604020202020204" pitchFamily="34" charset="0"/>
              <a:buChar char="•"/>
            </a:pPr>
            <a:r>
              <a:rPr lang="en-US" sz="2000" dirty="0"/>
              <a:t>In ZOL-treated samples, RG962.6 profile is much more similar to RG652.17 profile than it is in the Untreated samples</a:t>
            </a:r>
          </a:p>
          <a:p>
            <a:pPr marL="342900" indent="-342900" algn="l">
              <a:buFont typeface="Arial" panose="020B0604020202020204" pitchFamily="34" charset="0"/>
              <a:buChar char="•"/>
            </a:pPr>
            <a:r>
              <a:rPr lang="en-US" sz="2000" dirty="0"/>
              <a:t>CD69 features also increase in the 46xx/349xx cluster</a:t>
            </a:r>
          </a:p>
        </p:txBody>
      </p:sp>
      <p:sp>
        <p:nvSpPr>
          <p:cNvPr id="6" name="Oval 5">
            <a:extLst>
              <a:ext uri="{FF2B5EF4-FFF2-40B4-BE49-F238E27FC236}">
                <a16:creationId xmlns:a16="http://schemas.microsoft.com/office/drawing/2014/main" id="{D8D83D44-F467-0A4F-6532-BFF063B18670}"/>
              </a:ext>
            </a:extLst>
          </p:cNvPr>
          <p:cNvSpPr/>
          <p:nvPr/>
        </p:nvSpPr>
        <p:spPr>
          <a:xfrm rot="18087559">
            <a:off x="7878913" y="1059208"/>
            <a:ext cx="2163716" cy="173336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88974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19</a:t>
            </a:fld>
            <a:endParaRPr lang="en-US"/>
          </a:p>
        </p:txBody>
      </p:sp>
      <p:sp>
        <p:nvSpPr>
          <p:cNvPr id="5" name="TextBox 4">
            <a:extLst>
              <a:ext uri="{FF2B5EF4-FFF2-40B4-BE49-F238E27FC236}">
                <a16:creationId xmlns:a16="http://schemas.microsoft.com/office/drawing/2014/main" id="{914F94C0-33E3-B73B-24A4-075C26CFB66C}"/>
              </a:ext>
            </a:extLst>
          </p:cNvPr>
          <p:cNvSpPr txBox="1"/>
          <p:nvPr/>
        </p:nvSpPr>
        <p:spPr>
          <a:xfrm>
            <a:off x="792480" y="256663"/>
            <a:ext cx="10572205" cy="430887"/>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Continue Here</a:t>
            </a:r>
          </a:p>
        </p:txBody>
      </p:sp>
    </p:spTree>
    <p:extLst>
      <p:ext uri="{BB962C8B-B14F-4D97-AF65-F5344CB8AC3E}">
        <p14:creationId xmlns:p14="http://schemas.microsoft.com/office/powerpoint/2010/main" val="377083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a:xfrm>
            <a:off x="11484696" y="6501206"/>
            <a:ext cx="320674" cy="153463"/>
          </a:xfrm>
        </p:spPr>
        <p:txBody>
          <a:bodyPr/>
          <a:lstStyle/>
          <a:p>
            <a:fld id="{A5BAB853-D093-4E9B-9C78-6FA41F2B5735}" type="slidenum">
              <a:rPr lang="en-US" smtClean="0"/>
              <a:t>2</a:t>
            </a:fld>
            <a:endParaRPr lang="en-US" dirty="0"/>
          </a:p>
        </p:txBody>
      </p:sp>
      <p:sp>
        <p:nvSpPr>
          <p:cNvPr id="4" name="TextBox 3">
            <a:extLst>
              <a:ext uri="{FF2B5EF4-FFF2-40B4-BE49-F238E27FC236}">
                <a16:creationId xmlns:a16="http://schemas.microsoft.com/office/drawing/2014/main" id="{EB195560-D569-9FB9-2A1C-FE4713B4D173}"/>
              </a:ext>
            </a:extLst>
          </p:cNvPr>
          <p:cNvSpPr txBox="1"/>
          <p:nvPr/>
        </p:nvSpPr>
        <p:spPr>
          <a:xfrm>
            <a:off x="1845699" y="218713"/>
            <a:ext cx="4685578"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Background and Study Design</a:t>
            </a:r>
          </a:p>
        </p:txBody>
      </p:sp>
      <p:sp>
        <p:nvSpPr>
          <p:cNvPr id="5" name="TextBox 4">
            <a:extLst>
              <a:ext uri="{FF2B5EF4-FFF2-40B4-BE49-F238E27FC236}">
                <a16:creationId xmlns:a16="http://schemas.microsoft.com/office/drawing/2014/main" id="{1AA6870C-6752-6783-D41D-A66E7F20E006}"/>
              </a:ext>
            </a:extLst>
          </p:cNvPr>
          <p:cNvSpPr txBox="1"/>
          <p:nvPr/>
        </p:nvSpPr>
        <p:spPr>
          <a:xfrm>
            <a:off x="8556428" y="349817"/>
            <a:ext cx="3029222" cy="5909310"/>
          </a:xfrm>
          <a:prstGeom prst="rect">
            <a:avLst/>
          </a:prstGeom>
          <a:noFill/>
          <a:ln>
            <a:solidFill>
              <a:schemeClr val="tx1"/>
            </a:solidFill>
          </a:ln>
        </p:spPr>
        <p:txBody>
          <a:bodyPr wrap="square" lIns="0" tIns="0" rIns="0" bIns="0" rtlCol="0">
            <a:spAutoFit/>
          </a:bodyPr>
          <a:lstStyle/>
          <a:p>
            <a:pPr marL="285750" indent="-285750" algn="l">
              <a:buFont typeface="Arial" panose="020B0604020202020204" pitchFamily="34" charset="0"/>
              <a:buChar char="•"/>
            </a:pPr>
            <a:r>
              <a:rPr lang="en-US" sz="1200" b="1" kern="1200" dirty="0">
                <a:solidFill>
                  <a:schemeClr val="tx1"/>
                </a:solidFill>
                <a:latin typeface="+mn-lt"/>
                <a:ea typeface="+mn-ea"/>
                <a:cs typeface="+mn-cs"/>
              </a:rPr>
              <a:t>Effector</a:t>
            </a:r>
            <a:r>
              <a:rPr lang="en-US" sz="1200" kern="1200" dirty="0">
                <a:solidFill>
                  <a:schemeClr val="tx1"/>
                </a:solidFill>
                <a:latin typeface="+mn-lt"/>
                <a:ea typeface="+mn-ea"/>
                <a:cs typeface="+mn-cs"/>
              </a:rPr>
              <a:t> (E) cell expresses gamma-delta T-cell receptors</a:t>
            </a:r>
          </a:p>
          <a:p>
            <a:pPr marL="285750" indent="-285750" algn="l">
              <a:buFont typeface="Arial" panose="020B0604020202020204" pitchFamily="34" charset="0"/>
              <a:buChar char="•"/>
            </a:pPr>
            <a:endParaRPr lang="en-US" sz="1200" kern="1200" dirty="0">
              <a:solidFill>
                <a:schemeClr val="tx1"/>
              </a:solidFill>
              <a:latin typeface="+mn-lt"/>
              <a:ea typeface="+mn-ea"/>
              <a:cs typeface="+mn-cs"/>
            </a:endParaRPr>
          </a:p>
          <a:p>
            <a:pPr marL="285750" indent="-285750" algn="l">
              <a:buFont typeface="Arial" panose="020B0604020202020204" pitchFamily="34" charset="0"/>
              <a:buChar char="•"/>
            </a:pPr>
            <a:r>
              <a:rPr lang="en-US" sz="1200" b="1" dirty="0"/>
              <a:t>Target (T) cell, </a:t>
            </a:r>
            <a:r>
              <a:rPr lang="en-US" sz="1200" b="1" dirty="0" err="1"/>
              <a:t>Daudi</a:t>
            </a:r>
            <a:r>
              <a:rPr lang="en-US" sz="1200" b="1" dirty="0"/>
              <a:t>: </a:t>
            </a:r>
            <a:r>
              <a:rPr lang="en-US" sz="1200" dirty="0"/>
              <a:t>B </a:t>
            </a:r>
            <a:r>
              <a:rPr lang="en-US" sz="1200" dirty="0" err="1"/>
              <a:t>lympoblast</a:t>
            </a:r>
            <a:r>
              <a:rPr lang="en-US" sz="1200" dirty="0"/>
              <a:t> cell line (lymphoma CD19+ cells)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b="1" dirty="0" err="1"/>
              <a:t>gdTCR</a:t>
            </a:r>
            <a:r>
              <a:rPr lang="en-US" sz="1200" dirty="0"/>
              <a:t>: gamma-delta T-cell receptor</a:t>
            </a:r>
          </a:p>
          <a:p>
            <a:pPr marL="285750" indent="-285750" algn="l">
              <a:buFont typeface="Arial" panose="020B0604020202020204" pitchFamily="34" charset="0"/>
              <a:buChar char="•"/>
            </a:pPr>
            <a:endParaRPr lang="en-US" sz="1200" kern="1200" dirty="0">
              <a:solidFill>
                <a:schemeClr val="tx1"/>
              </a:solidFill>
              <a:latin typeface="+mn-lt"/>
              <a:ea typeface="+mn-ea"/>
              <a:cs typeface="+mn-cs"/>
            </a:endParaRPr>
          </a:p>
          <a:p>
            <a:pPr marL="285750" indent="-285750" algn="l">
              <a:buFont typeface="Arial" panose="020B0604020202020204" pitchFamily="34" charset="0"/>
              <a:buChar char="•"/>
            </a:pPr>
            <a:r>
              <a:rPr lang="en-US" sz="1200" b="1" dirty="0" err="1"/>
              <a:t>Butyrophilins</a:t>
            </a:r>
            <a:r>
              <a:rPr lang="en-US" sz="1200" b="1" dirty="0"/>
              <a:t> (BTN): </a:t>
            </a:r>
            <a:r>
              <a:rPr lang="en-US" sz="1200" dirty="0" err="1"/>
              <a:t>gdTCR</a:t>
            </a:r>
            <a:r>
              <a:rPr lang="en-US" sz="1200" dirty="0"/>
              <a:t> ligand</a:t>
            </a:r>
          </a:p>
          <a:p>
            <a:pPr marL="285750" indent="-285750" algn="l">
              <a:buFont typeface="Arial" panose="020B0604020202020204" pitchFamily="34" charset="0"/>
              <a:buChar char="•"/>
            </a:pPr>
            <a:endParaRPr lang="en-US" sz="1200" kern="1200" dirty="0">
              <a:solidFill>
                <a:schemeClr val="tx1"/>
              </a:solidFill>
              <a:latin typeface="+mn-lt"/>
              <a:ea typeface="+mn-ea"/>
              <a:cs typeface="+mn-cs"/>
            </a:endParaRPr>
          </a:p>
          <a:p>
            <a:pPr marL="285750" indent="-285750" algn="l">
              <a:buFont typeface="Arial" panose="020B0604020202020204" pitchFamily="34" charset="0"/>
              <a:buChar char="•"/>
            </a:pPr>
            <a:r>
              <a:rPr lang="en-US" sz="1200" b="1" dirty="0"/>
              <a:t>ZOL</a:t>
            </a:r>
            <a:r>
              <a:rPr lang="en-US" sz="1200" dirty="0"/>
              <a:t>: aka zoledronic acid, an antiresorptive medication inhibits bone degeneration. 24-h pretreatment of </a:t>
            </a:r>
            <a:r>
              <a:rPr lang="en-US" sz="1200" dirty="0" err="1"/>
              <a:t>Daudi</a:t>
            </a:r>
            <a:r>
              <a:rPr lang="en-US" sz="1200" dirty="0"/>
              <a:t> with ZOL. Untreated = no ZOL.</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b="1" dirty="0"/>
              <a:t>PMA/Ionomycin</a:t>
            </a:r>
            <a:r>
              <a:rPr lang="en-US" sz="1200" dirty="0"/>
              <a:t>: ???</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b="1" dirty="0"/>
              <a:t>Unstimulated</a:t>
            </a:r>
            <a:r>
              <a:rPr lang="en-US" sz="1200" dirty="0"/>
              <a:t> means no </a:t>
            </a:r>
            <a:r>
              <a:rPr lang="en-US" sz="1200" dirty="0" err="1"/>
              <a:t>Daudi</a:t>
            </a:r>
            <a:r>
              <a:rPr lang="en-US" sz="1200" dirty="0"/>
              <a:t> cells in the culture, </a:t>
            </a:r>
            <a:r>
              <a:rPr lang="en-US" sz="1200" dirty="0" err="1"/>
              <a:t>Jurcat</a:t>
            </a:r>
            <a:r>
              <a:rPr lang="en-US" sz="1200" dirty="0"/>
              <a:t> only. I.e., </a:t>
            </a:r>
            <a:r>
              <a:rPr lang="en-US" sz="1200" dirty="0" err="1"/>
              <a:t>Daudi</a:t>
            </a:r>
            <a:r>
              <a:rPr lang="en-US" sz="1200" dirty="0"/>
              <a:t> stimulates </a:t>
            </a:r>
            <a:r>
              <a:rPr lang="en-US" sz="1200" dirty="0" err="1"/>
              <a:t>Jurkat</a:t>
            </a:r>
            <a:r>
              <a:rPr lang="en-US" sz="1200" dirty="0"/>
              <a:t> to get activated. </a:t>
            </a:r>
          </a:p>
          <a:p>
            <a:pPr marL="285750" indent="-285750" algn="l">
              <a:buFont typeface="Arial" panose="020B0604020202020204" pitchFamily="34" charset="0"/>
              <a:buChar char="•"/>
            </a:pPr>
            <a:endParaRPr lang="en-US" sz="1200" b="1" dirty="0"/>
          </a:p>
          <a:p>
            <a:pPr marL="285750" indent="-285750" algn="l">
              <a:buFont typeface="Arial" panose="020B0604020202020204" pitchFamily="34" charset="0"/>
              <a:buChar char="•"/>
            </a:pPr>
            <a:r>
              <a:rPr lang="en-US" sz="1200" b="1" dirty="0"/>
              <a:t>TCR Clone = </a:t>
            </a:r>
            <a:r>
              <a:rPr lang="en-US" sz="1200" b="1" dirty="0" err="1"/>
              <a:t>Daudi</a:t>
            </a:r>
            <a:r>
              <a:rPr lang="en-US" sz="1200" b="1" dirty="0"/>
              <a:t> or </a:t>
            </a:r>
            <a:r>
              <a:rPr lang="en-US" sz="1200" b="1" dirty="0" err="1"/>
              <a:t>Daudi+ZOL</a:t>
            </a:r>
            <a:r>
              <a:rPr lang="en-US" sz="1200" b="1" dirty="0"/>
              <a:t> </a:t>
            </a:r>
            <a:r>
              <a:rPr lang="en-US" sz="1200" dirty="0"/>
              <a:t>means no </a:t>
            </a:r>
            <a:r>
              <a:rPr lang="en-US" sz="1200" dirty="0" err="1"/>
              <a:t>Jurcat</a:t>
            </a:r>
            <a:r>
              <a:rPr lang="en-US" sz="1200" dirty="0"/>
              <a:t> cell in the culture. </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24h co-culture of </a:t>
            </a:r>
            <a:r>
              <a:rPr lang="en-US" sz="1200" dirty="0" err="1"/>
              <a:t>Jurcat</a:t>
            </a:r>
            <a:r>
              <a:rPr lang="en-US" sz="1200" dirty="0"/>
              <a:t> -</a:t>
            </a:r>
            <a:r>
              <a:rPr lang="en-US" sz="1200" dirty="0" err="1"/>
              <a:t>Daudi</a:t>
            </a:r>
            <a:r>
              <a:rPr lang="en-US" sz="1200" dirty="0"/>
              <a:t> with </a:t>
            </a:r>
            <a:r>
              <a:rPr lang="en-US" sz="1200" dirty="0" err="1"/>
              <a:t>Jurcat</a:t>
            </a:r>
            <a:r>
              <a:rPr lang="en-US" sz="1200" dirty="0"/>
              <a:t> x4 titrations (E:T from 4:1 to 1:16)</a:t>
            </a:r>
          </a:p>
          <a:p>
            <a:pPr marL="285750" indent="-285750" algn="l">
              <a:buFont typeface="Arial" panose="020B0604020202020204" pitchFamily="34" charset="0"/>
              <a:buChar char="•"/>
            </a:pPr>
            <a:endParaRPr lang="en-US" sz="1200" kern="1200" dirty="0">
              <a:solidFill>
                <a:schemeClr val="tx1"/>
              </a:solidFill>
              <a:latin typeface="+mn-lt"/>
              <a:ea typeface="+mn-ea"/>
              <a:cs typeface="+mn-cs"/>
            </a:endParaRPr>
          </a:p>
          <a:p>
            <a:pPr marL="285750" indent="-285750" algn="l">
              <a:buFont typeface="Arial" panose="020B0604020202020204" pitchFamily="34" charset="0"/>
              <a:buChar char="•"/>
            </a:pPr>
            <a:r>
              <a:rPr lang="en-US" sz="1200" dirty="0"/>
              <a:t>Assuming that all </a:t>
            </a:r>
            <a:r>
              <a:rPr lang="en-US" sz="1200" dirty="0" err="1"/>
              <a:t>gdTCR</a:t>
            </a:r>
            <a:r>
              <a:rPr lang="en-US" sz="1200" dirty="0"/>
              <a:t> constructs activate the effector cells the same way</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kern="1200" dirty="0">
                <a:solidFill>
                  <a:schemeClr val="tx1"/>
                </a:solidFill>
                <a:latin typeface="+mn-lt"/>
                <a:ea typeface="+mn-ea"/>
                <a:cs typeface="+mn-cs"/>
              </a:rPr>
              <a:t>Each of the 28 clones came from an individual patient</a:t>
            </a:r>
          </a:p>
        </p:txBody>
      </p:sp>
      <p:sp>
        <p:nvSpPr>
          <p:cNvPr id="6" name="Oval 5">
            <a:extLst>
              <a:ext uri="{FF2B5EF4-FFF2-40B4-BE49-F238E27FC236}">
                <a16:creationId xmlns:a16="http://schemas.microsoft.com/office/drawing/2014/main" id="{D1757267-FCCA-2985-455B-F4D659D92DCA}"/>
              </a:ext>
            </a:extLst>
          </p:cNvPr>
          <p:cNvSpPr/>
          <p:nvPr/>
        </p:nvSpPr>
        <p:spPr>
          <a:xfrm>
            <a:off x="6431877" y="1513400"/>
            <a:ext cx="2000008" cy="200609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7" name="Oval 6">
            <a:extLst>
              <a:ext uri="{FF2B5EF4-FFF2-40B4-BE49-F238E27FC236}">
                <a16:creationId xmlns:a16="http://schemas.microsoft.com/office/drawing/2014/main" id="{869B05DD-16B0-3353-EB6E-04D99331CC3A}"/>
              </a:ext>
            </a:extLst>
          </p:cNvPr>
          <p:cNvSpPr/>
          <p:nvPr/>
        </p:nvSpPr>
        <p:spPr>
          <a:xfrm>
            <a:off x="434068" y="1494933"/>
            <a:ext cx="2000008" cy="20060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9" name="Oval 8">
            <a:extLst>
              <a:ext uri="{FF2B5EF4-FFF2-40B4-BE49-F238E27FC236}">
                <a16:creationId xmlns:a16="http://schemas.microsoft.com/office/drawing/2014/main" id="{5A3273B4-0188-7CCA-2EAF-9967A7B2C464}"/>
              </a:ext>
            </a:extLst>
          </p:cNvPr>
          <p:cNvSpPr/>
          <p:nvPr/>
        </p:nvSpPr>
        <p:spPr>
          <a:xfrm>
            <a:off x="1434072" y="4299049"/>
            <a:ext cx="2000008" cy="20060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cxnSp>
        <p:nvCxnSpPr>
          <p:cNvPr id="11" name="Straight Connector 10">
            <a:extLst>
              <a:ext uri="{FF2B5EF4-FFF2-40B4-BE49-F238E27FC236}">
                <a16:creationId xmlns:a16="http://schemas.microsoft.com/office/drawing/2014/main" id="{21CC4950-5EC4-948D-7B5F-AE78126812B7}"/>
              </a:ext>
            </a:extLst>
          </p:cNvPr>
          <p:cNvCxnSpPr>
            <a:cxnSpLocks/>
          </p:cNvCxnSpPr>
          <p:nvPr/>
        </p:nvCxnSpPr>
        <p:spPr>
          <a:xfrm>
            <a:off x="2434076" y="2312267"/>
            <a:ext cx="613924"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834FB6-6755-7D0E-6766-08720F30BB02}"/>
              </a:ext>
            </a:extLst>
          </p:cNvPr>
          <p:cNvCxnSpPr>
            <a:cxnSpLocks/>
          </p:cNvCxnSpPr>
          <p:nvPr/>
        </p:nvCxnSpPr>
        <p:spPr>
          <a:xfrm>
            <a:off x="2434076" y="2627227"/>
            <a:ext cx="613924"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8060EE-5A49-90C0-3E84-E62FB00DDBA3}"/>
              </a:ext>
            </a:extLst>
          </p:cNvPr>
          <p:cNvCxnSpPr>
            <a:cxnSpLocks/>
          </p:cNvCxnSpPr>
          <p:nvPr/>
        </p:nvCxnSpPr>
        <p:spPr>
          <a:xfrm flipV="1">
            <a:off x="3048000" y="1931769"/>
            <a:ext cx="457200" cy="380498"/>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B48B38-EC23-5FBC-33D1-595EBD5415B2}"/>
              </a:ext>
            </a:extLst>
          </p:cNvPr>
          <p:cNvCxnSpPr>
            <a:cxnSpLocks/>
          </p:cNvCxnSpPr>
          <p:nvPr/>
        </p:nvCxnSpPr>
        <p:spPr>
          <a:xfrm>
            <a:off x="3048000" y="2627227"/>
            <a:ext cx="386080" cy="33807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48C3CD-C3B7-1AF2-BAC4-837BCFAB6E36}"/>
              </a:ext>
            </a:extLst>
          </p:cNvPr>
          <p:cNvSpPr txBox="1"/>
          <p:nvPr/>
        </p:nvSpPr>
        <p:spPr>
          <a:xfrm>
            <a:off x="571985" y="1182874"/>
            <a:ext cx="1655903"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Effector (T-cell)</a:t>
            </a:r>
          </a:p>
        </p:txBody>
      </p:sp>
      <p:sp>
        <p:nvSpPr>
          <p:cNvPr id="20" name="TextBox 19">
            <a:extLst>
              <a:ext uri="{FF2B5EF4-FFF2-40B4-BE49-F238E27FC236}">
                <a16:creationId xmlns:a16="http://schemas.microsoft.com/office/drawing/2014/main" id="{1265FD49-225A-0D3C-F363-BF7B8781BD71}"/>
              </a:ext>
            </a:extLst>
          </p:cNvPr>
          <p:cNvSpPr txBox="1"/>
          <p:nvPr/>
        </p:nvSpPr>
        <p:spPr>
          <a:xfrm>
            <a:off x="6585779" y="1149323"/>
            <a:ext cx="1479572"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Target (B-cell)</a:t>
            </a:r>
          </a:p>
        </p:txBody>
      </p:sp>
      <p:sp>
        <p:nvSpPr>
          <p:cNvPr id="21" name="TextBox 20">
            <a:extLst>
              <a:ext uri="{FF2B5EF4-FFF2-40B4-BE49-F238E27FC236}">
                <a16:creationId xmlns:a16="http://schemas.microsoft.com/office/drawing/2014/main" id="{42C12B63-6006-B5BB-F683-29D0FF9E8450}"/>
              </a:ext>
            </a:extLst>
          </p:cNvPr>
          <p:cNvSpPr txBox="1"/>
          <p:nvPr/>
        </p:nvSpPr>
        <p:spPr>
          <a:xfrm>
            <a:off x="616541" y="2082483"/>
            <a:ext cx="1635063" cy="830997"/>
          </a:xfrm>
          <a:prstGeom prst="rect">
            <a:avLst/>
          </a:prstGeom>
          <a:noFill/>
        </p:spPr>
        <p:txBody>
          <a:bodyPr wrap="none" lIns="0" tIns="0" rIns="0" bIns="0" rtlCol="0">
            <a:spAutoFit/>
          </a:bodyPr>
          <a:lstStyle/>
          <a:p>
            <a:pPr algn="ctr"/>
            <a:r>
              <a:rPr lang="en-US" sz="1800" kern="1200" dirty="0" err="1">
                <a:solidFill>
                  <a:schemeClr val="tx1"/>
                </a:solidFill>
                <a:latin typeface="+mn-lt"/>
                <a:ea typeface="+mn-ea"/>
                <a:cs typeface="+mn-cs"/>
              </a:rPr>
              <a:t>Jurkat</a:t>
            </a:r>
            <a:endParaRPr lang="en-US" sz="1800" kern="1200" dirty="0">
              <a:solidFill>
                <a:schemeClr val="tx1"/>
              </a:solidFill>
              <a:latin typeface="+mn-lt"/>
              <a:ea typeface="+mn-ea"/>
              <a:cs typeface="+mn-cs"/>
            </a:endParaRPr>
          </a:p>
          <a:p>
            <a:pPr algn="ctr"/>
            <a:r>
              <a:rPr lang="en-US" dirty="0"/>
              <a:t>Artificial Report</a:t>
            </a:r>
          </a:p>
          <a:p>
            <a:pPr algn="ctr"/>
            <a:r>
              <a:rPr lang="en-US" dirty="0"/>
              <a:t> System</a:t>
            </a:r>
            <a:endParaRPr lang="en-US" sz="1800" kern="1200" dirty="0">
              <a:solidFill>
                <a:schemeClr val="tx1"/>
              </a:solidFill>
              <a:latin typeface="+mn-lt"/>
              <a:ea typeface="+mn-ea"/>
              <a:cs typeface="+mn-cs"/>
            </a:endParaRPr>
          </a:p>
        </p:txBody>
      </p:sp>
      <p:sp>
        <p:nvSpPr>
          <p:cNvPr id="22" name="TextBox 21">
            <a:extLst>
              <a:ext uri="{FF2B5EF4-FFF2-40B4-BE49-F238E27FC236}">
                <a16:creationId xmlns:a16="http://schemas.microsoft.com/office/drawing/2014/main" id="{CFC06C8D-4569-B29D-E529-047D2C01D6F8}"/>
              </a:ext>
            </a:extLst>
          </p:cNvPr>
          <p:cNvSpPr txBox="1"/>
          <p:nvPr/>
        </p:nvSpPr>
        <p:spPr>
          <a:xfrm rot="16200000" flipH="1">
            <a:off x="4416611" y="2378001"/>
            <a:ext cx="733664" cy="276999"/>
          </a:xfrm>
          <a:prstGeom prst="rect">
            <a:avLst/>
          </a:prstGeom>
          <a:noFill/>
        </p:spPr>
        <p:txBody>
          <a:bodyPr wrap="square" lIns="0" tIns="0" rIns="0" bIns="0" rtlCol="0">
            <a:spAutoFit/>
          </a:bodyPr>
          <a:lstStyle/>
          <a:p>
            <a:pPr algn="l"/>
            <a:r>
              <a:rPr lang="en-US" sz="1800" kern="1200" dirty="0" err="1">
                <a:solidFill>
                  <a:schemeClr val="tx1"/>
                </a:solidFill>
                <a:latin typeface="+mn-lt"/>
                <a:ea typeface="+mn-ea"/>
                <a:cs typeface="+mn-cs"/>
              </a:rPr>
              <a:t>gdTCR</a:t>
            </a:r>
            <a:endParaRPr lang="en-US" sz="1800" kern="1200" dirty="0">
              <a:solidFill>
                <a:schemeClr val="tx1"/>
              </a:solidFill>
              <a:latin typeface="+mn-lt"/>
              <a:ea typeface="+mn-ea"/>
              <a:cs typeface="+mn-cs"/>
            </a:endParaRPr>
          </a:p>
        </p:txBody>
      </p:sp>
      <p:sp>
        <p:nvSpPr>
          <p:cNvPr id="23" name="TextBox 22">
            <a:extLst>
              <a:ext uri="{FF2B5EF4-FFF2-40B4-BE49-F238E27FC236}">
                <a16:creationId xmlns:a16="http://schemas.microsoft.com/office/drawing/2014/main" id="{36549745-78CA-E2BD-7685-817695BBEDA0}"/>
              </a:ext>
            </a:extLst>
          </p:cNvPr>
          <p:cNvSpPr txBox="1"/>
          <p:nvPr/>
        </p:nvSpPr>
        <p:spPr>
          <a:xfrm>
            <a:off x="2493918" y="1654769"/>
            <a:ext cx="1880323"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CDR3-gamma arm</a:t>
            </a:r>
          </a:p>
        </p:txBody>
      </p:sp>
      <p:sp>
        <p:nvSpPr>
          <p:cNvPr id="24" name="TextBox 23">
            <a:extLst>
              <a:ext uri="{FF2B5EF4-FFF2-40B4-BE49-F238E27FC236}">
                <a16:creationId xmlns:a16="http://schemas.microsoft.com/office/drawing/2014/main" id="{B4A00790-BA6D-3945-FDF5-848F95D1A9CF}"/>
              </a:ext>
            </a:extLst>
          </p:cNvPr>
          <p:cNvSpPr txBox="1"/>
          <p:nvPr/>
        </p:nvSpPr>
        <p:spPr>
          <a:xfrm>
            <a:off x="2434076" y="3027473"/>
            <a:ext cx="1659109"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CDR3-delta arm</a:t>
            </a:r>
          </a:p>
        </p:txBody>
      </p:sp>
      <p:sp>
        <p:nvSpPr>
          <p:cNvPr id="25" name="Right Brace 24">
            <a:extLst>
              <a:ext uri="{FF2B5EF4-FFF2-40B4-BE49-F238E27FC236}">
                <a16:creationId xmlns:a16="http://schemas.microsoft.com/office/drawing/2014/main" id="{B82D421E-2795-5D71-83C6-EAC6CA83FBD7}"/>
              </a:ext>
            </a:extLst>
          </p:cNvPr>
          <p:cNvSpPr/>
          <p:nvPr/>
        </p:nvSpPr>
        <p:spPr>
          <a:xfrm>
            <a:off x="4422360" y="1814515"/>
            <a:ext cx="210691" cy="1366931"/>
          </a:xfrm>
          <a:prstGeom prst="rightBrace">
            <a:avLst/>
          </a:prstGeom>
          <a:ln w="25400">
            <a:solidFill>
              <a:schemeClr val="tx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21AED6-84E2-BA95-64B0-8BEA7477278C}"/>
              </a:ext>
            </a:extLst>
          </p:cNvPr>
          <p:cNvCxnSpPr>
            <a:cxnSpLocks/>
          </p:cNvCxnSpPr>
          <p:nvPr/>
        </p:nvCxnSpPr>
        <p:spPr>
          <a:xfrm>
            <a:off x="5817953" y="2326531"/>
            <a:ext cx="613924" cy="0"/>
          </a:xfrm>
          <a:prstGeom prst="line">
            <a:avLst/>
          </a:prstGeom>
          <a:ln w="38100">
            <a:solidFill>
              <a:srgbClr val="0070C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2EDE4C-5CB5-7592-1657-AA8C60681ECD}"/>
              </a:ext>
            </a:extLst>
          </p:cNvPr>
          <p:cNvCxnSpPr>
            <a:cxnSpLocks/>
          </p:cNvCxnSpPr>
          <p:nvPr/>
        </p:nvCxnSpPr>
        <p:spPr>
          <a:xfrm>
            <a:off x="5817953" y="2641491"/>
            <a:ext cx="613924" cy="0"/>
          </a:xfrm>
          <a:prstGeom prst="line">
            <a:avLst/>
          </a:prstGeom>
          <a:ln w="38100">
            <a:solidFill>
              <a:srgbClr val="0070C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B800C6-DD13-0457-BE9D-17158A6FD56C}"/>
              </a:ext>
            </a:extLst>
          </p:cNvPr>
          <p:cNvCxnSpPr>
            <a:cxnSpLocks/>
          </p:cNvCxnSpPr>
          <p:nvPr/>
        </p:nvCxnSpPr>
        <p:spPr>
          <a:xfrm>
            <a:off x="3434080" y="5170824"/>
            <a:ext cx="613924"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AA8CAA-78E9-9AFB-60F7-438F6B6FBEFD}"/>
              </a:ext>
            </a:extLst>
          </p:cNvPr>
          <p:cNvCxnSpPr>
            <a:cxnSpLocks/>
          </p:cNvCxnSpPr>
          <p:nvPr/>
        </p:nvCxnSpPr>
        <p:spPr>
          <a:xfrm>
            <a:off x="3434080" y="5485784"/>
            <a:ext cx="613924"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6D5F14-8931-E757-1069-33E60EB54E79}"/>
              </a:ext>
            </a:extLst>
          </p:cNvPr>
          <p:cNvCxnSpPr>
            <a:cxnSpLocks/>
          </p:cNvCxnSpPr>
          <p:nvPr/>
        </p:nvCxnSpPr>
        <p:spPr>
          <a:xfrm flipV="1">
            <a:off x="4048004" y="4790326"/>
            <a:ext cx="457200" cy="380498"/>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E74513-B432-695B-B3D9-2244EDF1E6B4}"/>
              </a:ext>
            </a:extLst>
          </p:cNvPr>
          <p:cNvCxnSpPr>
            <a:cxnSpLocks/>
          </p:cNvCxnSpPr>
          <p:nvPr/>
        </p:nvCxnSpPr>
        <p:spPr>
          <a:xfrm>
            <a:off x="4048004" y="5485784"/>
            <a:ext cx="439294" cy="321435"/>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6E17FFE-3A11-AF74-6C44-2B77083FC450}"/>
              </a:ext>
            </a:extLst>
          </p:cNvPr>
          <p:cNvSpPr/>
          <p:nvPr/>
        </p:nvSpPr>
        <p:spPr>
          <a:xfrm>
            <a:off x="5033126" y="4288558"/>
            <a:ext cx="2000008" cy="200609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cxnSp>
        <p:nvCxnSpPr>
          <p:cNvPr id="33" name="Straight Connector 32">
            <a:extLst>
              <a:ext uri="{FF2B5EF4-FFF2-40B4-BE49-F238E27FC236}">
                <a16:creationId xmlns:a16="http://schemas.microsoft.com/office/drawing/2014/main" id="{5749B85B-05B3-C45A-CCF1-A771B000DBEC}"/>
              </a:ext>
            </a:extLst>
          </p:cNvPr>
          <p:cNvCxnSpPr>
            <a:cxnSpLocks/>
          </p:cNvCxnSpPr>
          <p:nvPr/>
        </p:nvCxnSpPr>
        <p:spPr>
          <a:xfrm>
            <a:off x="4633051" y="4822331"/>
            <a:ext cx="400075" cy="279358"/>
          </a:xfrm>
          <a:prstGeom prst="line">
            <a:avLst/>
          </a:prstGeom>
          <a:ln w="38100">
            <a:solidFill>
              <a:srgbClr val="0070C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5D7578-87C5-85A0-E5C6-7761B3D24062}"/>
              </a:ext>
            </a:extLst>
          </p:cNvPr>
          <p:cNvCxnSpPr>
            <a:cxnSpLocks/>
          </p:cNvCxnSpPr>
          <p:nvPr/>
        </p:nvCxnSpPr>
        <p:spPr>
          <a:xfrm flipV="1">
            <a:off x="4633051" y="5416649"/>
            <a:ext cx="400075" cy="325242"/>
          </a:xfrm>
          <a:prstGeom prst="line">
            <a:avLst/>
          </a:prstGeom>
          <a:ln w="38100">
            <a:solidFill>
              <a:srgbClr val="0070C0"/>
            </a:solidFill>
            <a:tailEnd type="none" w="lg" len="med"/>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A1935316-E4C7-0117-7307-94242BABD194}"/>
              </a:ext>
            </a:extLst>
          </p:cNvPr>
          <p:cNvSpPr/>
          <p:nvPr/>
        </p:nvSpPr>
        <p:spPr>
          <a:xfrm rot="20177501">
            <a:off x="1635760" y="3501031"/>
            <a:ext cx="447040" cy="78752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41" name="Arrow: Down 40">
            <a:extLst>
              <a:ext uri="{FF2B5EF4-FFF2-40B4-BE49-F238E27FC236}">
                <a16:creationId xmlns:a16="http://schemas.microsoft.com/office/drawing/2014/main" id="{4C6FE893-ADA1-824C-9F20-DB8B036EE4AA}"/>
              </a:ext>
            </a:extLst>
          </p:cNvPr>
          <p:cNvSpPr/>
          <p:nvPr/>
        </p:nvSpPr>
        <p:spPr>
          <a:xfrm rot="2703553">
            <a:off x="6433152" y="3486856"/>
            <a:ext cx="447040" cy="78752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42" name="Right Brace 41">
            <a:extLst>
              <a:ext uri="{FF2B5EF4-FFF2-40B4-BE49-F238E27FC236}">
                <a16:creationId xmlns:a16="http://schemas.microsoft.com/office/drawing/2014/main" id="{817013A8-46F1-D556-3167-295F6E34A5DF}"/>
              </a:ext>
            </a:extLst>
          </p:cNvPr>
          <p:cNvSpPr/>
          <p:nvPr/>
        </p:nvSpPr>
        <p:spPr>
          <a:xfrm flipH="1">
            <a:off x="5575744" y="2168135"/>
            <a:ext cx="242209" cy="733665"/>
          </a:xfrm>
          <a:prstGeom prst="rightBrace">
            <a:avLst/>
          </a:prstGeom>
          <a:ln w="25400">
            <a:solidFill>
              <a:schemeClr val="tx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26AF8157-EE0B-FB74-E0D0-DFC62BCDE26C}"/>
              </a:ext>
            </a:extLst>
          </p:cNvPr>
          <p:cNvSpPr txBox="1"/>
          <p:nvPr/>
        </p:nvSpPr>
        <p:spPr>
          <a:xfrm rot="16200000">
            <a:off x="5112661" y="2335648"/>
            <a:ext cx="678071"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BTN-3</a:t>
            </a:r>
          </a:p>
        </p:txBody>
      </p:sp>
      <p:sp>
        <p:nvSpPr>
          <p:cNvPr id="50" name="Cloud 49">
            <a:extLst>
              <a:ext uri="{FF2B5EF4-FFF2-40B4-BE49-F238E27FC236}">
                <a16:creationId xmlns:a16="http://schemas.microsoft.com/office/drawing/2014/main" id="{4496AF3D-F6D0-60B8-1CCB-9C1F8F062068}"/>
              </a:ext>
            </a:extLst>
          </p:cNvPr>
          <p:cNvSpPr/>
          <p:nvPr/>
        </p:nvSpPr>
        <p:spPr>
          <a:xfrm>
            <a:off x="4988165" y="1307986"/>
            <a:ext cx="829788" cy="678070"/>
          </a:xfrm>
          <a:prstGeom prst="cloud">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1" name="TextBox 50">
            <a:extLst>
              <a:ext uri="{FF2B5EF4-FFF2-40B4-BE49-F238E27FC236}">
                <a16:creationId xmlns:a16="http://schemas.microsoft.com/office/drawing/2014/main" id="{99262E96-CF15-9EC6-CAA1-41BD2F3DFF37}"/>
              </a:ext>
            </a:extLst>
          </p:cNvPr>
          <p:cNvSpPr txBox="1"/>
          <p:nvPr/>
        </p:nvSpPr>
        <p:spPr>
          <a:xfrm>
            <a:off x="5170934" y="1478384"/>
            <a:ext cx="447238" cy="276999"/>
          </a:xfrm>
          <a:prstGeom prst="rect">
            <a:avLst/>
          </a:prstGeom>
          <a:noFill/>
        </p:spPr>
        <p:txBody>
          <a:bodyPr wrap="square" lIns="0" tIns="0" rIns="0" bIns="0" rtlCol="0">
            <a:spAutoFit/>
          </a:bodyPr>
          <a:lstStyle/>
          <a:p>
            <a:pPr algn="l"/>
            <a:r>
              <a:rPr lang="en-US" sz="1800" kern="1200" dirty="0">
                <a:solidFill>
                  <a:schemeClr val="tx1"/>
                </a:solidFill>
                <a:latin typeface="+mn-lt"/>
                <a:ea typeface="+mn-ea"/>
                <a:cs typeface="+mn-cs"/>
              </a:rPr>
              <a:t>ZOL</a:t>
            </a:r>
          </a:p>
        </p:txBody>
      </p:sp>
      <p:cxnSp>
        <p:nvCxnSpPr>
          <p:cNvPr id="53" name="Straight Arrow Connector 52">
            <a:extLst>
              <a:ext uri="{FF2B5EF4-FFF2-40B4-BE49-F238E27FC236}">
                <a16:creationId xmlns:a16="http://schemas.microsoft.com/office/drawing/2014/main" id="{453528F7-073E-AB87-D571-8927D220E780}"/>
              </a:ext>
            </a:extLst>
          </p:cNvPr>
          <p:cNvCxnSpPr>
            <a:cxnSpLocks/>
          </p:cNvCxnSpPr>
          <p:nvPr/>
        </p:nvCxnSpPr>
        <p:spPr>
          <a:xfrm>
            <a:off x="5895703" y="1654769"/>
            <a:ext cx="706103" cy="15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8200DF1-8B35-A085-E82D-98BB7B4457F8}"/>
              </a:ext>
            </a:extLst>
          </p:cNvPr>
          <p:cNvSpPr txBox="1"/>
          <p:nvPr/>
        </p:nvSpPr>
        <p:spPr>
          <a:xfrm>
            <a:off x="6808834" y="2201830"/>
            <a:ext cx="1176605" cy="553998"/>
          </a:xfrm>
          <a:prstGeom prst="rect">
            <a:avLst/>
          </a:prstGeom>
          <a:noFill/>
        </p:spPr>
        <p:txBody>
          <a:bodyPr wrap="none" lIns="0" tIns="0" rIns="0" bIns="0" rtlCol="0">
            <a:spAutoFit/>
          </a:bodyPr>
          <a:lstStyle/>
          <a:p>
            <a:pPr algn="ctr"/>
            <a:r>
              <a:rPr lang="en-US" sz="1800" kern="1200" dirty="0" err="1">
                <a:solidFill>
                  <a:schemeClr val="tx1"/>
                </a:solidFill>
                <a:latin typeface="+mn-lt"/>
                <a:ea typeface="+mn-ea"/>
                <a:cs typeface="+mn-cs"/>
              </a:rPr>
              <a:t>Daudi</a:t>
            </a:r>
            <a:endParaRPr lang="en-US" sz="1800" kern="1200" dirty="0">
              <a:solidFill>
                <a:schemeClr val="tx1"/>
              </a:solidFill>
              <a:latin typeface="+mn-lt"/>
              <a:ea typeface="+mn-ea"/>
              <a:cs typeface="+mn-cs"/>
            </a:endParaRPr>
          </a:p>
          <a:p>
            <a:pPr algn="ctr"/>
            <a:r>
              <a:rPr lang="en-US" dirty="0"/>
              <a:t>Cancer Cell</a:t>
            </a:r>
            <a:endParaRPr lang="en-US" sz="1800" kern="1200" dirty="0">
              <a:solidFill>
                <a:schemeClr val="tx1"/>
              </a:solidFill>
              <a:latin typeface="+mn-lt"/>
              <a:ea typeface="+mn-ea"/>
              <a:cs typeface="+mn-cs"/>
            </a:endParaRPr>
          </a:p>
        </p:txBody>
      </p:sp>
      <p:sp>
        <p:nvSpPr>
          <p:cNvPr id="56" name="TextBox 55">
            <a:extLst>
              <a:ext uri="{FF2B5EF4-FFF2-40B4-BE49-F238E27FC236}">
                <a16:creationId xmlns:a16="http://schemas.microsoft.com/office/drawing/2014/main" id="{E296DD45-3590-4BBC-19BF-EB06F5F74AC1}"/>
              </a:ext>
            </a:extLst>
          </p:cNvPr>
          <p:cNvSpPr txBox="1"/>
          <p:nvPr/>
        </p:nvSpPr>
        <p:spPr>
          <a:xfrm>
            <a:off x="1639213" y="4699222"/>
            <a:ext cx="1620602" cy="1107996"/>
          </a:xfrm>
          <a:prstGeom prst="rect">
            <a:avLst/>
          </a:prstGeom>
          <a:noFill/>
        </p:spPr>
        <p:txBody>
          <a:bodyPr wrap="square" lIns="0" tIns="0" rIns="0" bIns="0" rtlCol="0">
            <a:spAutoFit/>
          </a:bodyPr>
          <a:lstStyle/>
          <a:p>
            <a:pPr algn="ctr"/>
            <a:r>
              <a:rPr lang="en-US" sz="1800" kern="1200" dirty="0" err="1">
                <a:solidFill>
                  <a:schemeClr val="tx1"/>
                </a:solidFill>
                <a:latin typeface="+mn-lt"/>
                <a:ea typeface="+mn-ea"/>
                <a:cs typeface="+mn-cs"/>
              </a:rPr>
              <a:t>Jurcat</a:t>
            </a:r>
            <a:r>
              <a:rPr lang="en-US" dirty="0"/>
              <a:t> stimulation by </a:t>
            </a:r>
            <a:r>
              <a:rPr lang="en-US" dirty="0" err="1"/>
              <a:t>Daudi</a:t>
            </a:r>
            <a:r>
              <a:rPr lang="en-US" dirty="0"/>
              <a:t> and </a:t>
            </a:r>
            <a:endParaRPr lang="en-US" sz="1800" kern="1200" dirty="0">
              <a:solidFill>
                <a:schemeClr val="tx1"/>
              </a:solidFill>
              <a:latin typeface="+mn-lt"/>
              <a:ea typeface="+mn-ea"/>
              <a:cs typeface="+mn-cs"/>
            </a:endParaRPr>
          </a:p>
          <a:p>
            <a:pPr algn="ctr"/>
            <a:r>
              <a:rPr lang="en-US" dirty="0"/>
              <a:t>activation</a:t>
            </a:r>
            <a:endParaRPr lang="en-US" sz="1800" kern="1200" dirty="0">
              <a:solidFill>
                <a:schemeClr val="tx1"/>
              </a:solidFill>
              <a:latin typeface="+mn-lt"/>
              <a:ea typeface="+mn-ea"/>
              <a:cs typeface="+mn-cs"/>
            </a:endParaRPr>
          </a:p>
        </p:txBody>
      </p:sp>
      <p:sp>
        <p:nvSpPr>
          <p:cNvPr id="57" name="TextBox 56">
            <a:extLst>
              <a:ext uri="{FF2B5EF4-FFF2-40B4-BE49-F238E27FC236}">
                <a16:creationId xmlns:a16="http://schemas.microsoft.com/office/drawing/2014/main" id="{5EA69937-52BE-157C-9921-87D9CB8502D0}"/>
              </a:ext>
            </a:extLst>
          </p:cNvPr>
          <p:cNvSpPr txBox="1"/>
          <p:nvPr/>
        </p:nvSpPr>
        <p:spPr>
          <a:xfrm>
            <a:off x="5206423" y="4790326"/>
            <a:ext cx="1652446" cy="1107996"/>
          </a:xfrm>
          <a:prstGeom prst="rect">
            <a:avLst/>
          </a:prstGeom>
          <a:noFill/>
        </p:spPr>
        <p:txBody>
          <a:bodyPr wrap="square" lIns="0" tIns="0" rIns="0" bIns="0" rtlCol="0">
            <a:spAutoFit/>
          </a:bodyPr>
          <a:lstStyle/>
          <a:p>
            <a:pPr algn="ctr"/>
            <a:r>
              <a:rPr lang="en-US" sz="1800" kern="1200" dirty="0">
                <a:solidFill>
                  <a:schemeClr val="tx1"/>
                </a:solidFill>
                <a:latin typeface="+mn-lt"/>
                <a:ea typeface="+mn-ea"/>
                <a:cs typeface="+mn-cs"/>
              </a:rPr>
              <a:t>BTN-3 receptor becomes V-shaped after ZOL treatment </a:t>
            </a:r>
          </a:p>
        </p:txBody>
      </p:sp>
      <p:sp>
        <p:nvSpPr>
          <p:cNvPr id="63" name="TextBox 62">
            <a:extLst>
              <a:ext uri="{FF2B5EF4-FFF2-40B4-BE49-F238E27FC236}">
                <a16:creationId xmlns:a16="http://schemas.microsoft.com/office/drawing/2014/main" id="{C8968BED-6A01-F89C-75D7-46E5B1C4EA94}"/>
              </a:ext>
            </a:extLst>
          </p:cNvPr>
          <p:cNvSpPr txBox="1"/>
          <p:nvPr/>
        </p:nvSpPr>
        <p:spPr>
          <a:xfrm>
            <a:off x="3355527" y="4379822"/>
            <a:ext cx="1904367"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24h E:T co-culture</a:t>
            </a:r>
          </a:p>
        </p:txBody>
      </p:sp>
    </p:spTree>
    <p:extLst>
      <p:ext uri="{BB962C8B-B14F-4D97-AF65-F5344CB8AC3E}">
        <p14:creationId xmlns:p14="http://schemas.microsoft.com/office/powerpoint/2010/main" val="685468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8EDAE-D3B9-AC58-FCFF-AB4D8F14BE52}"/>
              </a:ext>
            </a:extLst>
          </p:cNvPr>
          <p:cNvSpPr txBox="1"/>
          <p:nvPr/>
        </p:nvSpPr>
        <p:spPr>
          <a:xfrm>
            <a:off x="5803336" y="507153"/>
            <a:ext cx="1093248"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Total Cells</a:t>
            </a:r>
          </a:p>
        </p:txBody>
      </p:sp>
      <p:pic>
        <p:nvPicPr>
          <p:cNvPr id="9" name="Picture 8">
            <a:extLst>
              <a:ext uri="{FF2B5EF4-FFF2-40B4-BE49-F238E27FC236}">
                <a16:creationId xmlns:a16="http://schemas.microsoft.com/office/drawing/2014/main" id="{A00CE172-DF01-5CD5-150F-3C950B50BDEF}"/>
              </a:ext>
            </a:extLst>
          </p:cNvPr>
          <p:cNvPicPr>
            <a:picLocks noChangeAspect="1"/>
          </p:cNvPicPr>
          <p:nvPr/>
        </p:nvPicPr>
        <p:blipFill>
          <a:blip r:embed="rId2"/>
          <a:stretch>
            <a:fillRect/>
          </a:stretch>
        </p:blipFill>
        <p:spPr>
          <a:xfrm>
            <a:off x="5398345" y="784152"/>
            <a:ext cx="1664589" cy="1562467"/>
          </a:xfrm>
          <a:prstGeom prst="rect">
            <a:avLst/>
          </a:prstGeom>
        </p:spPr>
      </p:pic>
      <p:sp>
        <p:nvSpPr>
          <p:cNvPr id="10" name="TextBox 9">
            <a:extLst>
              <a:ext uri="{FF2B5EF4-FFF2-40B4-BE49-F238E27FC236}">
                <a16:creationId xmlns:a16="http://schemas.microsoft.com/office/drawing/2014/main" id="{443D0A5D-EF1E-4292-9593-356575A7EE44}"/>
              </a:ext>
            </a:extLst>
          </p:cNvPr>
          <p:cNvSpPr txBox="1"/>
          <p:nvPr/>
        </p:nvSpPr>
        <p:spPr>
          <a:xfrm>
            <a:off x="8427538" y="507153"/>
            <a:ext cx="825547"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Singlets</a:t>
            </a:r>
          </a:p>
        </p:txBody>
      </p:sp>
      <p:pic>
        <p:nvPicPr>
          <p:cNvPr id="11" name="Picture 10">
            <a:extLst>
              <a:ext uri="{FF2B5EF4-FFF2-40B4-BE49-F238E27FC236}">
                <a16:creationId xmlns:a16="http://schemas.microsoft.com/office/drawing/2014/main" id="{4907D181-BAEC-25FF-4DEA-9763AA0B8F70}"/>
              </a:ext>
            </a:extLst>
          </p:cNvPr>
          <p:cNvPicPr>
            <a:picLocks noChangeAspect="1"/>
          </p:cNvPicPr>
          <p:nvPr/>
        </p:nvPicPr>
        <p:blipFill>
          <a:blip r:embed="rId3"/>
          <a:stretch>
            <a:fillRect/>
          </a:stretch>
        </p:blipFill>
        <p:spPr>
          <a:xfrm>
            <a:off x="7764026" y="784152"/>
            <a:ext cx="1664589" cy="1562467"/>
          </a:xfrm>
          <a:prstGeom prst="rect">
            <a:avLst/>
          </a:prstGeom>
        </p:spPr>
      </p:pic>
      <p:sp>
        <p:nvSpPr>
          <p:cNvPr id="12" name="TextBox 11">
            <a:extLst>
              <a:ext uri="{FF2B5EF4-FFF2-40B4-BE49-F238E27FC236}">
                <a16:creationId xmlns:a16="http://schemas.microsoft.com/office/drawing/2014/main" id="{3DE73FE6-50EE-659F-2F2E-622C3D90C7C3}"/>
              </a:ext>
            </a:extLst>
          </p:cNvPr>
          <p:cNvSpPr txBox="1"/>
          <p:nvPr/>
        </p:nvSpPr>
        <p:spPr>
          <a:xfrm>
            <a:off x="11030243" y="507153"/>
            <a:ext cx="969817"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Live Cells</a:t>
            </a:r>
          </a:p>
        </p:txBody>
      </p:sp>
      <p:pic>
        <p:nvPicPr>
          <p:cNvPr id="13" name="Picture 12">
            <a:extLst>
              <a:ext uri="{FF2B5EF4-FFF2-40B4-BE49-F238E27FC236}">
                <a16:creationId xmlns:a16="http://schemas.microsoft.com/office/drawing/2014/main" id="{D9C98F54-7DE7-DECF-2C4F-D3055342A8AC}"/>
              </a:ext>
            </a:extLst>
          </p:cNvPr>
          <p:cNvPicPr>
            <a:picLocks noChangeAspect="1"/>
          </p:cNvPicPr>
          <p:nvPr/>
        </p:nvPicPr>
        <p:blipFill>
          <a:blip r:embed="rId4"/>
          <a:stretch>
            <a:fillRect/>
          </a:stretch>
        </p:blipFill>
        <p:spPr>
          <a:xfrm>
            <a:off x="10235163" y="784152"/>
            <a:ext cx="1643110" cy="1562467"/>
          </a:xfrm>
          <a:prstGeom prst="rect">
            <a:avLst/>
          </a:prstGeom>
        </p:spPr>
      </p:pic>
      <p:sp>
        <p:nvSpPr>
          <p:cNvPr id="14" name="TextBox 13">
            <a:extLst>
              <a:ext uri="{FF2B5EF4-FFF2-40B4-BE49-F238E27FC236}">
                <a16:creationId xmlns:a16="http://schemas.microsoft.com/office/drawing/2014/main" id="{5C8E10C5-B571-865F-ACA7-8D7BA12838A7}"/>
              </a:ext>
            </a:extLst>
          </p:cNvPr>
          <p:cNvSpPr txBox="1"/>
          <p:nvPr/>
        </p:nvSpPr>
        <p:spPr>
          <a:xfrm>
            <a:off x="10938893" y="3697593"/>
            <a:ext cx="629981"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CD19-</a:t>
            </a:r>
          </a:p>
        </p:txBody>
      </p:sp>
      <p:pic>
        <p:nvPicPr>
          <p:cNvPr id="15" name="Picture 14">
            <a:extLst>
              <a:ext uri="{FF2B5EF4-FFF2-40B4-BE49-F238E27FC236}">
                <a16:creationId xmlns:a16="http://schemas.microsoft.com/office/drawing/2014/main" id="{5FB29715-0F85-C2C9-0021-5D5814C73876}"/>
              </a:ext>
            </a:extLst>
          </p:cNvPr>
          <p:cNvPicPr>
            <a:picLocks noChangeAspect="1"/>
          </p:cNvPicPr>
          <p:nvPr/>
        </p:nvPicPr>
        <p:blipFill>
          <a:blip r:embed="rId5"/>
          <a:stretch>
            <a:fillRect/>
          </a:stretch>
        </p:blipFill>
        <p:spPr>
          <a:xfrm>
            <a:off x="10110860" y="3987894"/>
            <a:ext cx="1767413" cy="1680669"/>
          </a:xfrm>
          <a:prstGeom prst="rect">
            <a:avLst/>
          </a:prstGeom>
        </p:spPr>
      </p:pic>
      <p:sp>
        <p:nvSpPr>
          <p:cNvPr id="16" name="TextBox 15">
            <a:extLst>
              <a:ext uri="{FF2B5EF4-FFF2-40B4-BE49-F238E27FC236}">
                <a16:creationId xmlns:a16="http://schemas.microsoft.com/office/drawing/2014/main" id="{578DBEF4-59F3-C0ED-AAA4-5104EFBF3575}"/>
              </a:ext>
            </a:extLst>
          </p:cNvPr>
          <p:cNvSpPr txBox="1"/>
          <p:nvPr/>
        </p:nvSpPr>
        <p:spPr>
          <a:xfrm>
            <a:off x="8389166" y="2752091"/>
            <a:ext cx="588303"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CD3+</a:t>
            </a:r>
          </a:p>
        </p:txBody>
      </p:sp>
      <p:pic>
        <p:nvPicPr>
          <p:cNvPr id="17" name="Picture 16">
            <a:extLst>
              <a:ext uri="{FF2B5EF4-FFF2-40B4-BE49-F238E27FC236}">
                <a16:creationId xmlns:a16="http://schemas.microsoft.com/office/drawing/2014/main" id="{98463975-8299-C431-97AF-F4C8DA1A6A58}"/>
              </a:ext>
            </a:extLst>
          </p:cNvPr>
          <p:cNvPicPr>
            <a:picLocks noChangeAspect="1"/>
          </p:cNvPicPr>
          <p:nvPr/>
        </p:nvPicPr>
        <p:blipFill>
          <a:blip r:embed="rId6"/>
          <a:stretch>
            <a:fillRect/>
          </a:stretch>
        </p:blipFill>
        <p:spPr>
          <a:xfrm>
            <a:off x="7783526" y="3109780"/>
            <a:ext cx="1517956" cy="1443455"/>
          </a:xfrm>
          <a:prstGeom prst="rect">
            <a:avLst/>
          </a:prstGeom>
        </p:spPr>
      </p:pic>
      <p:sp>
        <p:nvSpPr>
          <p:cNvPr id="18" name="TextBox 17">
            <a:extLst>
              <a:ext uri="{FF2B5EF4-FFF2-40B4-BE49-F238E27FC236}">
                <a16:creationId xmlns:a16="http://schemas.microsoft.com/office/drawing/2014/main" id="{2CB1EFCA-38C2-BA59-D9EB-E84BB5117B1F}"/>
              </a:ext>
            </a:extLst>
          </p:cNvPr>
          <p:cNvSpPr txBox="1"/>
          <p:nvPr/>
        </p:nvSpPr>
        <p:spPr>
          <a:xfrm>
            <a:off x="6117223" y="2752091"/>
            <a:ext cx="1061188" cy="276999"/>
          </a:xfrm>
          <a:prstGeom prst="rect">
            <a:avLst/>
          </a:prstGeom>
          <a:noFill/>
        </p:spPr>
        <p:txBody>
          <a:bodyPr wrap="none" lIns="0" tIns="0" rIns="0" bIns="0" rtlCol="0">
            <a:spAutoFit/>
          </a:bodyPr>
          <a:lstStyle/>
          <a:p>
            <a:pPr algn="l"/>
            <a:r>
              <a:rPr lang="en-US" sz="1800" kern="1200" dirty="0">
                <a:solidFill>
                  <a:schemeClr val="tx1"/>
                </a:solidFill>
                <a:latin typeface="+mn-lt"/>
                <a:ea typeface="+mn-ea"/>
                <a:cs typeface="+mn-cs"/>
              </a:rPr>
              <a:t>Vγ9+Vδ2+</a:t>
            </a:r>
          </a:p>
        </p:txBody>
      </p:sp>
      <p:pic>
        <p:nvPicPr>
          <p:cNvPr id="19" name="Picture 18">
            <a:extLst>
              <a:ext uri="{FF2B5EF4-FFF2-40B4-BE49-F238E27FC236}">
                <a16:creationId xmlns:a16="http://schemas.microsoft.com/office/drawing/2014/main" id="{00545176-C068-E161-28E4-A77E11153B6D}"/>
              </a:ext>
            </a:extLst>
          </p:cNvPr>
          <p:cNvPicPr>
            <a:picLocks noChangeAspect="1"/>
          </p:cNvPicPr>
          <p:nvPr/>
        </p:nvPicPr>
        <p:blipFill>
          <a:blip r:embed="rId7"/>
          <a:stretch>
            <a:fillRect/>
          </a:stretch>
        </p:blipFill>
        <p:spPr>
          <a:xfrm>
            <a:off x="5777324" y="3103979"/>
            <a:ext cx="1505357" cy="1449256"/>
          </a:xfrm>
          <a:prstGeom prst="rect">
            <a:avLst/>
          </a:prstGeom>
        </p:spPr>
      </p:pic>
      <p:sp>
        <p:nvSpPr>
          <p:cNvPr id="20" name="TextBox 19">
            <a:extLst>
              <a:ext uri="{FF2B5EF4-FFF2-40B4-BE49-F238E27FC236}">
                <a16:creationId xmlns:a16="http://schemas.microsoft.com/office/drawing/2014/main" id="{9FC25A80-1F67-3C29-0AA9-45A1C9EBC814}"/>
              </a:ext>
            </a:extLst>
          </p:cNvPr>
          <p:cNvSpPr txBox="1"/>
          <p:nvPr/>
        </p:nvSpPr>
        <p:spPr>
          <a:xfrm>
            <a:off x="8115233" y="4799809"/>
            <a:ext cx="1115714" cy="276999"/>
          </a:xfrm>
          <a:prstGeom prst="rect">
            <a:avLst/>
          </a:prstGeom>
          <a:noFill/>
        </p:spPr>
        <p:txBody>
          <a:bodyPr wrap="square" lIns="0" tIns="0" rIns="0" bIns="0" rtlCol="0">
            <a:spAutoFit/>
          </a:bodyPr>
          <a:lstStyle/>
          <a:p>
            <a:pPr algn="l"/>
            <a:r>
              <a:rPr lang="en-US" sz="1800" kern="1200" dirty="0">
                <a:solidFill>
                  <a:schemeClr val="tx1"/>
                </a:solidFill>
                <a:latin typeface="+mn-lt"/>
                <a:ea typeface="+mn-ea"/>
                <a:cs typeface="+mn-cs"/>
              </a:rPr>
              <a:t>Activation</a:t>
            </a:r>
          </a:p>
        </p:txBody>
      </p:sp>
      <p:pic>
        <p:nvPicPr>
          <p:cNvPr id="21" name="Picture 20">
            <a:extLst>
              <a:ext uri="{FF2B5EF4-FFF2-40B4-BE49-F238E27FC236}">
                <a16:creationId xmlns:a16="http://schemas.microsoft.com/office/drawing/2014/main" id="{A7053415-95C7-21FF-2B61-308A4DB00699}"/>
              </a:ext>
            </a:extLst>
          </p:cNvPr>
          <p:cNvPicPr>
            <a:picLocks noChangeAspect="1"/>
          </p:cNvPicPr>
          <p:nvPr/>
        </p:nvPicPr>
        <p:blipFill>
          <a:blip r:embed="rId8"/>
          <a:stretch>
            <a:fillRect/>
          </a:stretch>
        </p:blipFill>
        <p:spPr>
          <a:xfrm>
            <a:off x="7802150" y="5164206"/>
            <a:ext cx="1499331" cy="1443455"/>
          </a:xfrm>
          <a:prstGeom prst="rect">
            <a:avLst/>
          </a:prstGeom>
        </p:spPr>
      </p:pic>
      <p:sp>
        <p:nvSpPr>
          <p:cNvPr id="22" name="Arrow: Right 21">
            <a:extLst>
              <a:ext uri="{FF2B5EF4-FFF2-40B4-BE49-F238E27FC236}">
                <a16:creationId xmlns:a16="http://schemas.microsoft.com/office/drawing/2014/main" id="{F60C8372-BCD7-E22C-5848-7E4CDD489DFE}"/>
              </a:ext>
            </a:extLst>
          </p:cNvPr>
          <p:cNvSpPr/>
          <p:nvPr/>
        </p:nvSpPr>
        <p:spPr>
          <a:xfrm>
            <a:off x="7222608" y="1325276"/>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3" name="Arrow: Right 22">
            <a:extLst>
              <a:ext uri="{FF2B5EF4-FFF2-40B4-BE49-F238E27FC236}">
                <a16:creationId xmlns:a16="http://schemas.microsoft.com/office/drawing/2014/main" id="{9863631A-3595-8A62-CF6E-4C095DAAAFE5}"/>
              </a:ext>
            </a:extLst>
          </p:cNvPr>
          <p:cNvSpPr/>
          <p:nvPr/>
        </p:nvSpPr>
        <p:spPr>
          <a:xfrm>
            <a:off x="9637919" y="1325276"/>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4" name="Arrow: Right 23">
            <a:extLst>
              <a:ext uri="{FF2B5EF4-FFF2-40B4-BE49-F238E27FC236}">
                <a16:creationId xmlns:a16="http://schemas.microsoft.com/office/drawing/2014/main" id="{38D89499-6A54-5436-2DFC-08BF838D5215}"/>
              </a:ext>
            </a:extLst>
          </p:cNvPr>
          <p:cNvSpPr/>
          <p:nvPr/>
        </p:nvSpPr>
        <p:spPr>
          <a:xfrm rot="5400000">
            <a:off x="10599474" y="2846536"/>
            <a:ext cx="1088829" cy="3335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5" name="Arrow: Right 24">
            <a:extLst>
              <a:ext uri="{FF2B5EF4-FFF2-40B4-BE49-F238E27FC236}">
                <a16:creationId xmlns:a16="http://schemas.microsoft.com/office/drawing/2014/main" id="{0D83468A-E683-0464-59AA-6F4619791529}"/>
              </a:ext>
            </a:extLst>
          </p:cNvPr>
          <p:cNvSpPr/>
          <p:nvPr/>
        </p:nvSpPr>
        <p:spPr>
          <a:xfrm rot="10800000">
            <a:off x="7313300" y="3531664"/>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6" name="Arrow: Right 25">
            <a:extLst>
              <a:ext uri="{FF2B5EF4-FFF2-40B4-BE49-F238E27FC236}">
                <a16:creationId xmlns:a16="http://schemas.microsoft.com/office/drawing/2014/main" id="{1F211B73-0026-AE86-44C2-35B980625A3B}"/>
              </a:ext>
            </a:extLst>
          </p:cNvPr>
          <p:cNvSpPr/>
          <p:nvPr/>
        </p:nvSpPr>
        <p:spPr>
          <a:xfrm rot="12308861">
            <a:off x="9521838" y="3931921"/>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7" name="Arrow: Right 26">
            <a:extLst>
              <a:ext uri="{FF2B5EF4-FFF2-40B4-BE49-F238E27FC236}">
                <a16:creationId xmlns:a16="http://schemas.microsoft.com/office/drawing/2014/main" id="{0FDD98A3-8C85-93EB-49F2-AFFF665E2F82}"/>
              </a:ext>
            </a:extLst>
          </p:cNvPr>
          <p:cNvSpPr/>
          <p:nvPr/>
        </p:nvSpPr>
        <p:spPr>
          <a:xfrm rot="8548627">
            <a:off x="9612385" y="5049520"/>
            <a:ext cx="419631" cy="326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pic>
        <p:nvPicPr>
          <p:cNvPr id="2" name="Picture 1">
            <a:extLst>
              <a:ext uri="{FF2B5EF4-FFF2-40B4-BE49-F238E27FC236}">
                <a16:creationId xmlns:a16="http://schemas.microsoft.com/office/drawing/2014/main" id="{C2A7DB8B-EBC9-C156-5F88-BA7746DA62E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84397" y="1814826"/>
            <a:ext cx="4176539" cy="4185285"/>
          </a:xfrm>
          <a:prstGeom prst="rect">
            <a:avLst/>
          </a:prstGeom>
        </p:spPr>
      </p:pic>
      <p:sp>
        <p:nvSpPr>
          <p:cNvPr id="4" name="TextBox 3">
            <a:extLst>
              <a:ext uri="{FF2B5EF4-FFF2-40B4-BE49-F238E27FC236}">
                <a16:creationId xmlns:a16="http://schemas.microsoft.com/office/drawing/2014/main" id="{593FCB2C-D6D6-209C-CDD0-91173958CCAE}"/>
              </a:ext>
            </a:extLst>
          </p:cNvPr>
          <p:cNvSpPr txBox="1"/>
          <p:nvPr/>
        </p:nvSpPr>
        <p:spPr>
          <a:xfrm>
            <a:off x="2316248" y="1337188"/>
            <a:ext cx="612347" cy="276999"/>
          </a:xfrm>
          <a:prstGeom prst="rect">
            <a:avLst/>
          </a:prstGeom>
          <a:noFill/>
        </p:spPr>
        <p:txBody>
          <a:bodyPr wrap="square" lIns="0" tIns="0" rIns="0" bIns="0" rtlCol="0">
            <a:spAutoFit/>
          </a:bodyPr>
          <a:lstStyle/>
          <a:p>
            <a:pPr algn="l"/>
            <a:r>
              <a:rPr lang="en-US" sz="1800" kern="1200" dirty="0">
                <a:solidFill>
                  <a:schemeClr val="tx1"/>
                </a:solidFill>
                <a:latin typeface="+mn-lt"/>
                <a:ea typeface="+mn-ea"/>
                <a:cs typeface="+mn-cs"/>
              </a:rPr>
              <a:t>Gates</a:t>
            </a:r>
          </a:p>
        </p:txBody>
      </p:sp>
      <p:sp>
        <p:nvSpPr>
          <p:cNvPr id="5" name="Rectangle 4">
            <a:extLst>
              <a:ext uri="{FF2B5EF4-FFF2-40B4-BE49-F238E27FC236}">
                <a16:creationId xmlns:a16="http://schemas.microsoft.com/office/drawing/2014/main" id="{59371594-9DE8-A653-F377-B05674FEFC4B}"/>
              </a:ext>
            </a:extLst>
          </p:cNvPr>
          <p:cNvSpPr/>
          <p:nvPr/>
        </p:nvSpPr>
        <p:spPr>
          <a:xfrm>
            <a:off x="553779" y="1136549"/>
            <a:ext cx="4183519" cy="4842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6" name="TextBox 5">
            <a:extLst>
              <a:ext uri="{FF2B5EF4-FFF2-40B4-BE49-F238E27FC236}">
                <a16:creationId xmlns:a16="http://schemas.microsoft.com/office/drawing/2014/main" id="{DC6F63CF-20BF-A905-AD0A-6058EF05F8EA}"/>
              </a:ext>
            </a:extLst>
          </p:cNvPr>
          <p:cNvSpPr txBox="1"/>
          <p:nvPr/>
        </p:nvSpPr>
        <p:spPr>
          <a:xfrm>
            <a:off x="1368309" y="448236"/>
            <a:ext cx="2499082"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Gating Strategy</a:t>
            </a:r>
          </a:p>
        </p:txBody>
      </p:sp>
      <p:sp>
        <p:nvSpPr>
          <p:cNvPr id="30" name="Slide Number Placeholder 2">
            <a:extLst>
              <a:ext uri="{FF2B5EF4-FFF2-40B4-BE49-F238E27FC236}">
                <a16:creationId xmlns:a16="http://schemas.microsoft.com/office/drawing/2014/main" id="{A1AEAEA5-EFA1-6BFC-CF49-F7584566B0A5}"/>
              </a:ext>
            </a:extLst>
          </p:cNvPr>
          <p:cNvSpPr>
            <a:spLocks noGrp="1"/>
          </p:cNvSpPr>
          <p:nvPr>
            <p:ph type="sldNum" sz="quarter" idx="11"/>
          </p:nvPr>
        </p:nvSpPr>
        <p:spPr>
          <a:xfrm>
            <a:off x="11408537" y="6350847"/>
            <a:ext cx="320674" cy="153463"/>
          </a:xfrm>
        </p:spPr>
        <p:txBody>
          <a:bodyPr/>
          <a:lstStyle/>
          <a:p>
            <a:fld id="{A5BAB853-D093-4E9B-9C78-6FA41F2B5735}" type="slidenum">
              <a:rPr lang="en-US" smtClean="0"/>
              <a:t>3</a:t>
            </a:fld>
            <a:endParaRPr lang="en-US" dirty="0"/>
          </a:p>
        </p:txBody>
      </p:sp>
      <p:sp>
        <p:nvSpPr>
          <p:cNvPr id="31" name="TextBox 30">
            <a:extLst>
              <a:ext uri="{FF2B5EF4-FFF2-40B4-BE49-F238E27FC236}">
                <a16:creationId xmlns:a16="http://schemas.microsoft.com/office/drawing/2014/main" id="{5084A266-B438-FDD9-E750-5F1CD9952DB0}"/>
              </a:ext>
            </a:extLst>
          </p:cNvPr>
          <p:cNvSpPr txBox="1"/>
          <p:nvPr/>
        </p:nvSpPr>
        <p:spPr>
          <a:xfrm>
            <a:off x="4992156" y="5119315"/>
            <a:ext cx="2355026" cy="1384995"/>
          </a:xfrm>
          <a:prstGeom prst="rect">
            <a:avLst/>
          </a:prstGeom>
          <a:noFill/>
          <a:ln>
            <a:solidFill>
              <a:schemeClr val="tx1"/>
            </a:solidFill>
          </a:ln>
        </p:spPr>
        <p:txBody>
          <a:bodyPr wrap="square" lIns="0" tIns="0" rIns="0" bIns="0" rtlCol="0">
            <a:spAutoFit/>
          </a:bodyPr>
          <a:lstStyle/>
          <a:p>
            <a:pPr algn="l"/>
            <a:r>
              <a:rPr lang="en-US" sz="1800" kern="1200" dirty="0">
                <a:solidFill>
                  <a:schemeClr val="tx1"/>
                </a:solidFill>
                <a:latin typeface="+mn-lt"/>
                <a:ea typeface="+mn-ea"/>
                <a:cs typeface="+mn-cs"/>
              </a:rPr>
              <a:t>NOTE: CD69+ and CD3+ are not mutually exclusive! The tree should show them as overlapping ovals.</a:t>
            </a:r>
          </a:p>
        </p:txBody>
      </p:sp>
    </p:spTree>
    <p:extLst>
      <p:ext uri="{BB962C8B-B14F-4D97-AF65-F5344CB8AC3E}">
        <p14:creationId xmlns:p14="http://schemas.microsoft.com/office/powerpoint/2010/main" val="1689930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8E0C-5CBC-5482-0A5A-1304C587F621}"/>
              </a:ext>
            </a:extLst>
          </p:cNvPr>
          <p:cNvSpPr>
            <a:spLocks noGrp="1"/>
          </p:cNvSpPr>
          <p:nvPr>
            <p:ph type="ctrTitle"/>
          </p:nvPr>
        </p:nvSpPr>
        <p:spPr>
          <a:xfrm>
            <a:off x="1524000" y="2678966"/>
            <a:ext cx="9144000" cy="2443450"/>
          </a:xfrm>
        </p:spPr>
        <p:txBody>
          <a:bodyPr>
            <a:normAutofit/>
          </a:bodyPr>
          <a:lstStyle/>
          <a:p>
            <a:pPr algn="ctr"/>
            <a:r>
              <a:rPr lang="en-US" dirty="0"/>
              <a:t>Counts</a:t>
            </a:r>
            <a:endParaRPr lang="en-US" b="0" dirty="0"/>
          </a:p>
        </p:txBody>
      </p:sp>
    </p:spTree>
    <p:extLst>
      <p:ext uri="{BB962C8B-B14F-4D97-AF65-F5344CB8AC3E}">
        <p14:creationId xmlns:p14="http://schemas.microsoft.com/office/powerpoint/2010/main" val="130097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5</a:t>
            </a:fld>
            <a:endParaRPr lang="en-US"/>
          </a:p>
        </p:txBody>
      </p:sp>
      <p:pic>
        <p:nvPicPr>
          <p:cNvPr id="2" name="Picture 1">
            <a:extLst>
              <a:ext uri="{FF2B5EF4-FFF2-40B4-BE49-F238E27FC236}">
                <a16:creationId xmlns:a16="http://schemas.microsoft.com/office/drawing/2014/main" id="{EEEC2DBB-ADD5-7680-4EA2-7CF84761AA05}"/>
              </a:ext>
            </a:extLst>
          </p:cNvPr>
          <p:cNvPicPr>
            <a:picLocks noChangeAspect="1"/>
          </p:cNvPicPr>
          <p:nvPr/>
        </p:nvPicPr>
        <p:blipFill>
          <a:blip r:embed="rId2"/>
          <a:stretch>
            <a:fillRect/>
          </a:stretch>
        </p:blipFill>
        <p:spPr>
          <a:xfrm>
            <a:off x="293483" y="1213347"/>
            <a:ext cx="7083374" cy="4431305"/>
          </a:xfrm>
          <a:prstGeom prst="rect">
            <a:avLst/>
          </a:prstGeom>
        </p:spPr>
      </p:pic>
      <p:sp>
        <p:nvSpPr>
          <p:cNvPr id="5" name="TextBox 4">
            <a:extLst>
              <a:ext uri="{FF2B5EF4-FFF2-40B4-BE49-F238E27FC236}">
                <a16:creationId xmlns:a16="http://schemas.microsoft.com/office/drawing/2014/main" id="{914F94C0-33E3-B73B-24A4-075C26CFB66C}"/>
              </a:ext>
            </a:extLst>
          </p:cNvPr>
          <p:cNvSpPr txBox="1"/>
          <p:nvPr/>
        </p:nvSpPr>
        <p:spPr>
          <a:xfrm>
            <a:off x="2537333" y="309128"/>
            <a:ext cx="7117333"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Counts of CD19- Cells (10^x), i.e. </a:t>
            </a:r>
            <a:r>
              <a:rPr lang="en-US" sz="2800" kern="1200" dirty="0" err="1">
                <a:solidFill>
                  <a:srgbClr val="FF0000"/>
                </a:solidFill>
                <a:latin typeface="+mj-lt"/>
                <a:ea typeface="+mn-ea"/>
                <a:cs typeface="+mn-cs"/>
              </a:rPr>
              <a:t>Jurkats</a:t>
            </a:r>
            <a:r>
              <a:rPr lang="en-US" sz="2800" kern="1200" dirty="0">
                <a:solidFill>
                  <a:srgbClr val="FF0000"/>
                </a:solidFill>
                <a:latin typeface="+mj-lt"/>
                <a:ea typeface="+mn-ea"/>
                <a:cs typeface="+mn-cs"/>
              </a:rPr>
              <a:t> Only</a:t>
            </a:r>
          </a:p>
        </p:txBody>
      </p:sp>
      <p:sp>
        <p:nvSpPr>
          <p:cNvPr id="6" name="TextBox 5">
            <a:extLst>
              <a:ext uri="{FF2B5EF4-FFF2-40B4-BE49-F238E27FC236}">
                <a16:creationId xmlns:a16="http://schemas.microsoft.com/office/drawing/2014/main" id="{C48C31EB-04F0-749C-6BD4-DC9B3E1C179C}"/>
              </a:ext>
            </a:extLst>
          </p:cNvPr>
          <p:cNvSpPr txBox="1"/>
          <p:nvPr/>
        </p:nvSpPr>
        <p:spPr>
          <a:xfrm>
            <a:off x="7508395" y="1162782"/>
            <a:ext cx="3934668" cy="560153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kern="1200" dirty="0">
                <a:solidFill>
                  <a:schemeClr val="tx1"/>
                </a:solidFill>
                <a:ea typeface="+mn-ea"/>
                <a:cs typeface="+mn-cs"/>
              </a:rPr>
              <a:t>CD19 is a B-cell marker.</a:t>
            </a:r>
          </a:p>
          <a:p>
            <a:pPr marL="285750" indent="-285750" algn="l">
              <a:buFont typeface="Arial" panose="020B0604020202020204" pitchFamily="34" charset="0"/>
              <a:buChar char="•"/>
            </a:pPr>
            <a:endParaRPr lang="en-US" sz="1400" kern="1200" dirty="0">
              <a:solidFill>
                <a:schemeClr val="tx1"/>
              </a:solidFill>
              <a:ea typeface="+mn-ea"/>
              <a:cs typeface="+mn-cs"/>
            </a:endParaRPr>
          </a:p>
          <a:p>
            <a:pPr marL="285750" indent="-285750" algn="l">
              <a:buFont typeface="Arial" panose="020B0604020202020204" pitchFamily="34" charset="0"/>
              <a:buChar char="•"/>
            </a:pPr>
            <a:r>
              <a:rPr lang="en-US" sz="1400" kern="1200" dirty="0">
                <a:solidFill>
                  <a:schemeClr val="tx1"/>
                </a:solidFill>
                <a:ea typeface="+mn-ea"/>
                <a:cs typeface="+mn-cs"/>
              </a:rPr>
              <a:t>Since there are only 2 types of cells in the co-culture (</a:t>
            </a:r>
            <a:r>
              <a:rPr lang="en-US" sz="1400" kern="1200" dirty="0" err="1">
                <a:solidFill>
                  <a:schemeClr val="tx1"/>
                </a:solidFill>
                <a:ea typeface="+mn-ea"/>
                <a:cs typeface="+mn-cs"/>
              </a:rPr>
              <a:t>Jurkat</a:t>
            </a:r>
            <a:r>
              <a:rPr lang="en-US" sz="1400" kern="1200" dirty="0">
                <a:solidFill>
                  <a:schemeClr val="tx1"/>
                </a:solidFill>
                <a:ea typeface="+mn-ea"/>
                <a:cs typeface="+mn-cs"/>
              </a:rPr>
              <a:t> T-cells and </a:t>
            </a:r>
            <a:r>
              <a:rPr lang="en-US" sz="1400" kern="1200" dirty="0" err="1">
                <a:solidFill>
                  <a:schemeClr val="tx1"/>
                </a:solidFill>
                <a:ea typeface="+mn-ea"/>
                <a:cs typeface="+mn-cs"/>
              </a:rPr>
              <a:t>Daudi</a:t>
            </a:r>
            <a:r>
              <a:rPr lang="en-US" sz="1400" kern="1200" dirty="0">
                <a:solidFill>
                  <a:schemeClr val="tx1"/>
                </a:solidFill>
                <a:ea typeface="+mn-ea"/>
                <a:cs typeface="+mn-cs"/>
              </a:rPr>
              <a:t> B-cells), CD19- population is the </a:t>
            </a:r>
            <a:r>
              <a:rPr lang="en-US" sz="1400" kern="1200" dirty="0" err="1">
                <a:solidFill>
                  <a:schemeClr val="tx1"/>
                </a:solidFill>
                <a:ea typeface="+mn-ea"/>
                <a:cs typeface="+mn-cs"/>
              </a:rPr>
              <a:t>Jurkats</a:t>
            </a:r>
            <a:r>
              <a:rPr lang="en-US" sz="1400" kern="1200" dirty="0">
                <a:solidFill>
                  <a:schemeClr val="tx1"/>
                </a:solidFill>
                <a:ea typeface="+mn-ea"/>
                <a:cs typeface="+mn-cs"/>
              </a:rPr>
              <a:t>.</a:t>
            </a:r>
          </a:p>
          <a:p>
            <a:pPr marL="285750" indent="-285750" algn="l">
              <a:buFont typeface="Arial" panose="020B0604020202020204" pitchFamily="34" charset="0"/>
              <a:buChar char="•"/>
            </a:pPr>
            <a:endParaRPr lang="en-US" sz="1400" kern="1200" dirty="0">
              <a:solidFill>
                <a:schemeClr val="tx1"/>
              </a:solidFill>
              <a:ea typeface="+mn-ea"/>
              <a:cs typeface="+mn-cs"/>
            </a:endParaRPr>
          </a:p>
          <a:p>
            <a:pPr marL="285750" indent="-285750">
              <a:buFont typeface="Arial" panose="020B0604020202020204" pitchFamily="34" charset="0"/>
              <a:buChar char="•"/>
            </a:pPr>
            <a:r>
              <a:rPr lang="en-US" sz="1400" kern="1200" dirty="0">
                <a:solidFill>
                  <a:schemeClr val="accent2"/>
                </a:solidFill>
                <a:effectLst/>
              </a:rPr>
              <a:t>CD3 and V</a:t>
            </a:r>
            <a:r>
              <a:rPr lang="el-GR" sz="1400" dirty="0">
                <a:solidFill>
                  <a:schemeClr val="accent2"/>
                </a:solidFill>
              </a:rPr>
              <a:t>γ</a:t>
            </a:r>
            <a:r>
              <a:rPr lang="el-GR" sz="1400" kern="1200" dirty="0">
                <a:solidFill>
                  <a:schemeClr val="accent2"/>
                </a:solidFill>
                <a:effectLst/>
              </a:rPr>
              <a:t>9</a:t>
            </a:r>
            <a:r>
              <a:rPr lang="en-US" sz="1400" kern="1200" dirty="0">
                <a:solidFill>
                  <a:schemeClr val="accent2"/>
                </a:solidFill>
                <a:effectLst/>
              </a:rPr>
              <a:t>V</a:t>
            </a:r>
            <a:r>
              <a:rPr lang="el-GR" sz="1400" dirty="0">
                <a:solidFill>
                  <a:schemeClr val="accent2"/>
                </a:solidFill>
              </a:rPr>
              <a:t>δ</a:t>
            </a:r>
            <a:r>
              <a:rPr lang="el-GR" sz="1400" kern="1200" dirty="0">
                <a:solidFill>
                  <a:schemeClr val="accent2"/>
                </a:solidFill>
                <a:effectLst/>
              </a:rPr>
              <a:t>2 </a:t>
            </a:r>
            <a:r>
              <a:rPr lang="en-US" sz="1400" kern="1200" dirty="0">
                <a:solidFill>
                  <a:schemeClr val="accent2"/>
                </a:solidFill>
                <a:effectLst/>
              </a:rPr>
              <a:t> </a:t>
            </a:r>
            <a:r>
              <a:rPr lang="en-US" sz="1400" kern="1200" dirty="0" err="1">
                <a:solidFill>
                  <a:schemeClr val="accent2"/>
                </a:solidFill>
                <a:effectLst/>
              </a:rPr>
              <a:t>areT</a:t>
            </a:r>
            <a:r>
              <a:rPr lang="en-US" sz="1400" kern="1200" dirty="0">
                <a:solidFill>
                  <a:schemeClr val="accent2"/>
                </a:solidFill>
                <a:effectLst/>
              </a:rPr>
              <a:t>-cell marker.</a:t>
            </a:r>
          </a:p>
          <a:p>
            <a:pPr marL="285750" indent="-285750">
              <a:buFont typeface="Arial" panose="020B0604020202020204" pitchFamily="34" charset="0"/>
              <a:buChar char="•"/>
            </a:pPr>
            <a:endParaRPr lang="en-US" sz="1400" kern="1200" dirty="0">
              <a:solidFill>
                <a:schemeClr val="tx1"/>
              </a:solidFill>
              <a:ea typeface="+mn-ea"/>
              <a:cs typeface="+mn-cs"/>
            </a:endParaRPr>
          </a:p>
          <a:p>
            <a:pPr marL="285750" indent="-285750" algn="l">
              <a:buFont typeface="Arial" panose="020B0604020202020204" pitchFamily="34" charset="0"/>
              <a:buChar char="•"/>
            </a:pPr>
            <a:r>
              <a:rPr lang="en-US" sz="1400" dirty="0"/>
              <a:t>There are always same number of </a:t>
            </a:r>
            <a:r>
              <a:rPr lang="en-US" sz="1400" dirty="0" err="1"/>
              <a:t>Daudis</a:t>
            </a:r>
            <a:r>
              <a:rPr lang="en-US" sz="1400" dirty="0"/>
              <a:t> present (20k?), and </a:t>
            </a:r>
            <a:r>
              <a:rPr lang="en-US" sz="1400" dirty="0" err="1"/>
              <a:t>Jurkats</a:t>
            </a:r>
            <a:r>
              <a:rPr lang="en-US" sz="1400" dirty="0"/>
              <a:t> are titrated (E:T=4:1 means 80k </a:t>
            </a:r>
            <a:r>
              <a:rPr lang="en-US" sz="1400" dirty="0" err="1"/>
              <a:t>Jurkats</a:t>
            </a:r>
            <a:r>
              <a:rPr lang="en-US" sz="1400" dirty="0"/>
              <a:t> and 20k </a:t>
            </a:r>
            <a:r>
              <a:rPr lang="en-US" sz="1400" dirty="0" err="1"/>
              <a:t>Daudis</a:t>
            </a:r>
            <a:r>
              <a:rPr lang="en-US" sz="1400" dirty="0"/>
              <a:t>, 1:1 means 20k each, etc.).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The number of live </a:t>
            </a:r>
            <a:r>
              <a:rPr lang="en-US" sz="1400" dirty="0" err="1"/>
              <a:t>Jurkats</a:t>
            </a:r>
            <a:r>
              <a:rPr lang="en-US" sz="1400" dirty="0"/>
              <a:t> varies for different constructs. E.g.,:</a:t>
            </a:r>
          </a:p>
          <a:p>
            <a:pPr marL="285750" indent="-285750" algn="l">
              <a:buFont typeface="Arial" panose="020B0604020202020204" pitchFamily="34" charset="0"/>
              <a:buChar char="•"/>
            </a:pPr>
            <a:endParaRPr lang="en-US" sz="1400" dirty="0"/>
          </a:p>
          <a:p>
            <a:pPr marL="742950" lvl="1" indent="-285750">
              <a:buFont typeface="Courier New" panose="02070309020205020404" pitchFamily="49" charset="0"/>
              <a:buChar char="o"/>
            </a:pPr>
            <a:r>
              <a:rPr lang="en-US" sz="1400" dirty="0"/>
              <a:t>In E:T=1:1, </a:t>
            </a:r>
            <a:r>
              <a:rPr lang="en-US" sz="1400" dirty="0" err="1"/>
              <a:t>Jurkat</a:t>
            </a:r>
            <a:r>
              <a:rPr lang="en-US" sz="1400" dirty="0"/>
              <a:t> count was in the range of 2.5k-13k</a:t>
            </a:r>
          </a:p>
          <a:p>
            <a:pPr marL="742950" lvl="1" indent="-285750">
              <a:buFont typeface="Courier New" panose="02070309020205020404" pitchFamily="49" charset="0"/>
              <a:buChar char="o"/>
            </a:pPr>
            <a:r>
              <a:rPr lang="en-US" sz="1400" dirty="0"/>
              <a:t>In E:T=4:1, </a:t>
            </a:r>
            <a:r>
              <a:rPr lang="en-US" sz="1400" dirty="0" err="1"/>
              <a:t>Jurkat</a:t>
            </a:r>
            <a:r>
              <a:rPr lang="en-US" sz="1400" dirty="0"/>
              <a:t> count was in the range of 16k-50k in Untreated, and 2.5k-13k </a:t>
            </a:r>
            <a:r>
              <a:rPr lang="en-US" sz="1400"/>
              <a:t>in ZOL</a:t>
            </a:r>
            <a:endParaRPr lang="en-US" sz="1400" dirty="0"/>
          </a:p>
          <a:p>
            <a:pPr marL="742950" lvl="1" indent="-285750">
              <a:buFont typeface="Courier New" panose="02070309020205020404" pitchFamily="49" charset="0"/>
              <a:buChar char="o"/>
            </a:pPr>
            <a:r>
              <a:rPr lang="en-US" sz="1400" dirty="0"/>
              <a:t>In </a:t>
            </a:r>
            <a:r>
              <a:rPr lang="en-US" sz="1400" b="1" dirty="0"/>
              <a:t>Unstimulated</a:t>
            </a:r>
            <a:r>
              <a:rPr lang="en-US" sz="1400" dirty="0"/>
              <a:t> samples (</a:t>
            </a:r>
            <a:r>
              <a:rPr lang="en-US" sz="1400" dirty="0" err="1"/>
              <a:t>Jurkat</a:t>
            </a:r>
            <a:r>
              <a:rPr lang="en-US" sz="1400" dirty="0"/>
              <a:t> cells only), the number of </a:t>
            </a:r>
            <a:r>
              <a:rPr lang="en-US" sz="1400" dirty="0" err="1"/>
              <a:t>Jurkats</a:t>
            </a:r>
            <a:r>
              <a:rPr lang="en-US" sz="1400" dirty="0"/>
              <a:t> varied 20k-56k</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p:txBody>
      </p:sp>
    </p:spTree>
    <p:extLst>
      <p:ext uri="{BB962C8B-B14F-4D97-AF65-F5344CB8AC3E}">
        <p14:creationId xmlns:p14="http://schemas.microsoft.com/office/powerpoint/2010/main" val="129617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6</a:t>
            </a:fld>
            <a:endParaRPr lang="en-US"/>
          </a:p>
        </p:txBody>
      </p:sp>
      <p:pic>
        <p:nvPicPr>
          <p:cNvPr id="2" name="Picture 1">
            <a:extLst>
              <a:ext uri="{FF2B5EF4-FFF2-40B4-BE49-F238E27FC236}">
                <a16:creationId xmlns:a16="http://schemas.microsoft.com/office/drawing/2014/main" id="{9B1D6166-C060-5D9D-2800-0B8A83F6DE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63337" y="885060"/>
            <a:ext cx="8865326" cy="5314159"/>
          </a:xfrm>
          <a:prstGeom prst="rect">
            <a:avLst/>
          </a:prstGeom>
        </p:spPr>
      </p:pic>
      <p:sp>
        <p:nvSpPr>
          <p:cNvPr id="4" name="TextBox 3">
            <a:extLst>
              <a:ext uri="{FF2B5EF4-FFF2-40B4-BE49-F238E27FC236}">
                <a16:creationId xmlns:a16="http://schemas.microsoft.com/office/drawing/2014/main" id="{EB195560-D569-9FB9-2A1C-FE4713B4D173}"/>
              </a:ext>
            </a:extLst>
          </p:cNvPr>
          <p:cNvSpPr txBox="1"/>
          <p:nvPr/>
        </p:nvSpPr>
        <p:spPr>
          <a:xfrm>
            <a:off x="4031332" y="329494"/>
            <a:ext cx="4129336" cy="430887"/>
          </a:xfrm>
          <a:prstGeom prst="rect">
            <a:avLst/>
          </a:prstGeom>
          <a:noFill/>
        </p:spPr>
        <p:txBody>
          <a:bodyPr wrap="none" lIns="0" tIns="0" rIns="0" bIns="0" rtlCol="0">
            <a:spAutoFit/>
          </a:bodyPr>
          <a:lstStyle/>
          <a:p>
            <a:pPr algn="l"/>
            <a:r>
              <a:rPr lang="en-US" sz="2800" kern="1200" dirty="0">
                <a:solidFill>
                  <a:srgbClr val="FF0000"/>
                </a:solidFill>
                <a:latin typeface="+mj-lt"/>
                <a:ea typeface="+mn-ea"/>
                <a:cs typeface="+mn-cs"/>
              </a:rPr>
              <a:t>Counts of Live Cells (10^x)</a:t>
            </a:r>
          </a:p>
        </p:txBody>
      </p:sp>
    </p:spTree>
    <p:extLst>
      <p:ext uri="{BB962C8B-B14F-4D97-AF65-F5344CB8AC3E}">
        <p14:creationId xmlns:p14="http://schemas.microsoft.com/office/powerpoint/2010/main" val="331583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7</a:t>
            </a:fld>
            <a:endParaRPr lang="en-US"/>
          </a:p>
        </p:txBody>
      </p:sp>
      <p:pic>
        <p:nvPicPr>
          <p:cNvPr id="2" name="Picture 1">
            <a:extLst>
              <a:ext uri="{FF2B5EF4-FFF2-40B4-BE49-F238E27FC236}">
                <a16:creationId xmlns:a16="http://schemas.microsoft.com/office/drawing/2014/main" id="{EEEC2DBB-ADD5-7680-4EA2-7CF84761A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0095" y="1307220"/>
            <a:ext cx="6701611" cy="5026207"/>
          </a:xfrm>
          <a:prstGeom prst="rect">
            <a:avLst/>
          </a:prstGeom>
        </p:spPr>
      </p:pic>
      <p:sp>
        <p:nvSpPr>
          <p:cNvPr id="5" name="TextBox 4">
            <a:extLst>
              <a:ext uri="{FF2B5EF4-FFF2-40B4-BE49-F238E27FC236}">
                <a16:creationId xmlns:a16="http://schemas.microsoft.com/office/drawing/2014/main" id="{914F94C0-33E3-B73B-24A4-075C26CFB66C}"/>
              </a:ext>
            </a:extLst>
          </p:cNvPr>
          <p:cNvSpPr txBox="1"/>
          <p:nvPr/>
        </p:nvSpPr>
        <p:spPr>
          <a:xfrm>
            <a:off x="0" y="256663"/>
            <a:ext cx="12192000"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Counts of CD19- (</a:t>
            </a:r>
            <a:r>
              <a:rPr lang="en-US" sz="2800" kern="1200" dirty="0" err="1">
                <a:solidFill>
                  <a:srgbClr val="FF0000"/>
                </a:solidFill>
                <a:latin typeface="+mj-lt"/>
                <a:ea typeface="+mn-ea"/>
                <a:cs typeface="+mn-cs"/>
              </a:rPr>
              <a:t>Jurkat</a:t>
            </a:r>
            <a:r>
              <a:rPr lang="en-US" sz="2800" kern="1200" dirty="0">
                <a:solidFill>
                  <a:srgbClr val="FF0000"/>
                </a:solidFill>
                <a:latin typeface="+mj-lt"/>
                <a:ea typeface="+mn-ea"/>
                <a:cs typeface="+mn-cs"/>
              </a:rPr>
              <a:t>) vs CD19+ (</a:t>
            </a:r>
            <a:r>
              <a:rPr lang="en-US" sz="2800" kern="1200" dirty="0" err="1">
                <a:solidFill>
                  <a:srgbClr val="FF0000"/>
                </a:solidFill>
                <a:latin typeface="+mj-lt"/>
                <a:ea typeface="+mn-ea"/>
                <a:cs typeface="+mn-cs"/>
              </a:rPr>
              <a:t>Daudi</a:t>
            </a:r>
            <a:r>
              <a:rPr lang="en-US" sz="2800" kern="1200" dirty="0">
                <a:solidFill>
                  <a:srgbClr val="FF0000"/>
                </a:solidFill>
                <a:latin typeface="+mj-lt"/>
                <a:ea typeface="+mn-ea"/>
                <a:cs typeface="+mn-cs"/>
              </a:rPr>
              <a:t>) Cell Counts</a:t>
            </a:r>
          </a:p>
          <a:p>
            <a:pPr algn="ctr"/>
            <a:r>
              <a:rPr lang="en-US" sz="2800" dirty="0">
                <a:solidFill>
                  <a:srgbClr val="FF0000"/>
                </a:solidFill>
                <a:latin typeface="+mj-lt"/>
              </a:rPr>
              <a:t>With Geometric Mean of </a:t>
            </a:r>
            <a:r>
              <a:rPr lang="en-US" sz="2800" dirty="0" err="1">
                <a:solidFill>
                  <a:srgbClr val="FF0000"/>
                </a:solidFill>
                <a:latin typeface="+mj-lt"/>
              </a:rPr>
              <a:t>Daudies</a:t>
            </a:r>
            <a:endParaRPr lang="en-US" sz="2800" kern="1200" dirty="0">
              <a:solidFill>
                <a:srgbClr val="FF0000"/>
              </a:solidFill>
              <a:latin typeface="+mj-lt"/>
              <a:ea typeface="+mn-ea"/>
              <a:cs typeface="+mn-cs"/>
            </a:endParaRPr>
          </a:p>
        </p:txBody>
      </p:sp>
      <p:sp>
        <p:nvSpPr>
          <p:cNvPr id="6" name="TextBox 5">
            <a:extLst>
              <a:ext uri="{FF2B5EF4-FFF2-40B4-BE49-F238E27FC236}">
                <a16:creationId xmlns:a16="http://schemas.microsoft.com/office/drawing/2014/main" id="{C48C31EB-04F0-749C-6BD4-DC9B3E1C179C}"/>
              </a:ext>
            </a:extLst>
          </p:cNvPr>
          <p:cNvSpPr txBox="1"/>
          <p:nvPr/>
        </p:nvSpPr>
        <p:spPr>
          <a:xfrm>
            <a:off x="7508395" y="1162782"/>
            <a:ext cx="3934668" cy="517064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kern="1200" dirty="0">
                <a:solidFill>
                  <a:schemeClr val="tx1"/>
                </a:solidFill>
                <a:ea typeface="+mn-ea"/>
                <a:cs typeface="+mn-cs"/>
              </a:rPr>
              <a:t>Red horizontal dashed line is the geometric mean of </a:t>
            </a:r>
            <a:r>
              <a:rPr lang="en-US" sz="1400" kern="1200" dirty="0" err="1">
                <a:solidFill>
                  <a:schemeClr val="tx1"/>
                </a:solidFill>
                <a:ea typeface="+mn-ea"/>
                <a:cs typeface="+mn-cs"/>
              </a:rPr>
              <a:t>Daudies</a:t>
            </a:r>
            <a:r>
              <a:rPr lang="en-US" sz="1400" kern="1200" dirty="0">
                <a:solidFill>
                  <a:schemeClr val="tx1"/>
                </a:solidFill>
                <a:ea typeface="+mn-ea"/>
                <a:cs typeface="+mn-cs"/>
              </a:rPr>
              <a:t> in all samples combined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Red diagonal dashed line is the equality of </a:t>
            </a:r>
            <a:r>
              <a:rPr lang="en-US" sz="1400" dirty="0" err="1"/>
              <a:t>Jurcat</a:t>
            </a:r>
            <a:r>
              <a:rPr lang="en-US" sz="1400" dirty="0"/>
              <a:t> (CD19-) and </a:t>
            </a:r>
            <a:r>
              <a:rPr lang="en-US" sz="1400" dirty="0" err="1"/>
              <a:t>Daudi</a:t>
            </a:r>
            <a:r>
              <a:rPr lang="en-US" sz="1400" dirty="0"/>
              <a:t> (Live – CD19-) cells.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For most </a:t>
            </a:r>
            <a:r>
              <a:rPr lang="en-US" sz="1400" dirty="0" err="1"/>
              <a:t>gdTCR</a:t>
            </a:r>
            <a:r>
              <a:rPr lang="en-US" sz="1400" dirty="0"/>
              <a:t> clones the equality achieved at around the average number of </a:t>
            </a:r>
            <a:r>
              <a:rPr lang="en-US" sz="1400" dirty="0" err="1"/>
              <a:t>Daudies</a:t>
            </a:r>
            <a:r>
              <a:rPr lang="en-US" sz="1400" dirty="0"/>
              <a:t>, i.e., somewhere around 5,000 cells of each type.</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In some clones, both counts are elevated in the E:T=1:1 samples (</a:t>
            </a:r>
            <a:r>
              <a:rPr lang="en-US" sz="1400" dirty="0" err="1"/>
              <a:t>eg</a:t>
            </a:r>
            <a:r>
              <a:rPr lang="en-US" sz="1400" dirty="0"/>
              <a:t>, 349-Z-A.4).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Others have low counts for both(</a:t>
            </a:r>
            <a:r>
              <a:rPr lang="en-US" sz="1400" dirty="0" err="1"/>
              <a:t>eg</a:t>
            </a:r>
            <a:r>
              <a:rPr lang="en-US" sz="1400" dirty="0"/>
              <a:t>, GMP.255.c17)</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Many clones show strong negative correlation between </a:t>
            </a:r>
            <a:r>
              <a:rPr lang="en-US" sz="1400" dirty="0" err="1"/>
              <a:t>Jurkats</a:t>
            </a:r>
            <a:r>
              <a:rPr lang="en-US" sz="1400" dirty="0"/>
              <a:t> and </a:t>
            </a:r>
            <a:r>
              <a:rPr lang="en-US" sz="1400" dirty="0" err="1"/>
              <a:t>Daudies</a:t>
            </a:r>
            <a:r>
              <a:rPr lang="en-US" sz="1400" dirty="0"/>
              <a:t> (</a:t>
            </a:r>
            <a:r>
              <a:rPr lang="en-US" sz="1400" dirty="0" err="1"/>
              <a:t>eg</a:t>
            </a:r>
            <a:r>
              <a:rPr lang="en-US" sz="1400" dirty="0"/>
              <a:t>, 1146-IPCE). Are </a:t>
            </a:r>
            <a:r>
              <a:rPr lang="en-US" sz="1400" dirty="0" err="1"/>
              <a:t>Daudies</a:t>
            </a:r>
            <a:r>
              <a:rPr lang="en-US" sz="1400" dirty="0"/>
              <a:t> being killed by/in the presence of </a:t>
            </a:r>
            <a:r>
              <a:rPr lang="en-US" sz="1400" dirty="0" err="1"/>
              <a:t>Jurcats</a:t>
            </a:r>
            <a:r>
              <a:rPr lang="en-US" sz="1400" dirty="0"/>
              <a:t>? Is this just a competition for resources?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Was the starting number of </a:t>
            </a:r>
            <a:r>
              <a:rPr lang="en-US" sz="1400" dirty="0" err="1"/>
              <a:t>Daudies</a:t>
            </a:r>
            <a:r>
              <a:rPr lang="en-US" sz="1400" dirty="0"/>
              <a:t> 20k in all samples?</a:t>
            </a:r>
          </a:p>
        </p:txBody>
      </p:sp>
    </p:spTree>
    <p:extLst>
      <p:ext uri="{BB962C8B-B14F-4D97-AF65-F5344CB8AC3E}">
        <p14:creationId xmlns:p14="http://schemas.microsoft.com/office/powerpoint/2010/main" val="3682698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8</a:t>
            </a:fld>
            <a:endParaRPr lang="en-US"/>
          </a:p>
        </p:txBody>
      </p:sp>
      <p:sp>
        <p:nvSpPr>
          <p:cNvPr id="4" name="TextBox 3">
            <a:extLst>
              <a:ext uri="{FF2B5EF4-FFF2-40B4-BE49-F238E27FC236}">
                <a16:creationId xmlns:a16="http://schemas.microsoft.com/office/drawing/2014/main" id="{AEA0A729-25EB-88AD-82DC-D2551E90699D}"/>
              </a:ext>
            </a:extLst>
          </p:cNvPr>
          <p:cNvSpPr txBox="1"/>
          <p:nvPr/>
        </p:nvSpPr>
        <p:spPr>
          <a:xfrm>
            <a:off x="0" y="256663"/>
            <a:ext cx="12192000"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Counts of CD19- (</a:t>
            </a:r>
            <a:r>
              <a:rPr lang="en-US" sz="2800" kern="1200" dirty="0" err="1">
                <a:solidFill>
                  <a:srgbClr val="FF0000"/>
                </a:solidFill>
                <a:latin typeface="+mj-lt"/>
                <a:ea typeface="+mn-ea"/>
                <a:cs typeface="+mn-cs"/>
              </a:rPr>
              <a:t>Jurkat</a:t>
            </a:r>
            <a:r>
              <a:rPr lang="en-US" sz="2800" kern="1200" dirty="0">
                <a:solidFill>
                  <a:srgbClr val="FF0000"/>
                </a:solidFill>
                <a:latin typeface="+mj-lt"/>
                <a:ea typeface="+mn-ea"/>
                <a:cs typeface="+mn-cs"/>
              </a:rPr>
              <a:t>) vs CD19+ (</a:t>
            </a:r>
            <a:r>
              <a:rPr lang="en-US" sz="2800" kern="1200" dirty="0" err="1">
                <a:solidFill>
                  <a:srgbClr val="FF0000"/>
                </a:solidFill>
                <a:latin typeface="+mj-lt"/>
                <a:ea typeface="+mn-ea"/>
                <a:cs typeface="+mn-cs"/>
              </a:rPr>
              <a:t>Daudi</a:t>
            </a:r>
            <a:r>
              <a:rPr lang="en-US" sz="2800" kern="1200" dirty="0">
                <a:solidFill>
                  <a:srgbClr val="FF0000"/>
                </a:solidFill>
                <a:latin typeface="+mj-lt"/>
                <a:ea typeface="+mn-ea"/>
                <a:cs typeface="+mn-cs"/>
              </a:rPr>
              <a:t>) Cell Counts</a:t>
            </a:r>
          </a:p>
          <a:p>
            <a:pPr algn="ctr"/>
            <a:r>
              <a:rPr lang="en-US" sz="2800" dirty="0">
                <a:solidFill>
                  <a:srgbClr val="FF0000"/>
                </a:solidFill>
                <a:latin typeface="+mj-lt"/>
              </a:rPr>
              <a:t>With Arithmetic Mean of </a:t>
            </a:r>
            <a:r>
              <a:rPr lang="en-US" sz="2800" dirty="0" err="1">
                <a:solidFill>
                  <a:srgbClr val="FF0000"/>
                </a:solidFill>
                <a:latin typeface="+mj-lt"/>
              </a:rPr>
              <a:t>Daudies</a:t>
            </a:r>
            <a:r>
              <a:rPr lang="en-US" sz="2800" dirty="0">
                <a:solidFill>
                  <a:srgbClr val="FF0000"/>
                </a:solidFill>
                <a:latin typeface="+mj-lt"/>
              </a:rPr>
              <a:t> and the Linear Slopes</a:t>
            </a:r>
          </a:p>
        </p:txBody>
      </p:sp>
      <p:pic>
        <p:nvPicPr>
          <p:cNvPr id="7" name="Picture 6">
            <a:extLst>
              <a:ext uri="{FF2B5EF4-FFF2-40B4-BE49-F238E27FC236}">
                <a16:creationId xmlns:a16="http://schemas.microsoft.com/office/drawing/2014/main" id="{161EFE63-D6A8-41DF-E3CF-4E402439D0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0096" y="1307220"/>
            <a:ext cx="6701609" cy="5026207"/>
          </a:xfrm>
          <a:prstGeom prst="rect">
            <a:avLst/>
          </a:prstGeom>
        </p:spPr>
      </p:pic>
      <p:graphicFrame>
        <p:nvGraphicFramePr>
          <p:cNvPr id="8" name="Table 7">
            <a:extLst>
              <a:ext uri="{FF2B5EF4-FFF2-40B4-BE49-F238E27FC236}">
                <a16:creationId xmlns:a16="http://schemas.microsoft.com/office/drawing/2014/main" id="{D6A27EC5-5E04-1D94-DE8C-7A970ACCAED5}"/>
              </a:ext>
            </a:extLst>
          </p:cNvPr>
          <p:cNvGraphicFramePr>
            <a:graphicFrameLocks noGrp="1"/>
          </p:cNvGraphicFramePr>
          <p:nvPr>
            <p:extLst>
              <p:ext uri="{D42A27DB-BD31-4B8C-83A1-F6EECF244321}">
                <p14:modId xmlns:p14="http://schemas.microsoft.com/office/powerpoint/2010/main" val="3711699011"/>
              </p:ext>
            </p:extLst>
          </p:nvPr>
        </p:nvGraphicFramePr>
        <p:xfrm>
          <a:off x="7641470" y="1118437"/>
          <a:ext cx="3157157" cy="5500691"/>
        </p:xfrm>
        <a:graphic>
          <a:graphicData uri="http://schemas.openxmlformats.org/drawingml/2006/table">
            <a:tbl>
              <a:tblPr/>
              <a:tblGrid>
                <a:gridCol w="1105671">
                  <a:extLst>
                    <a:ext uri="{9D8B030D-6E8A-4147-A177-3AD203B41FA5}">
                      <a16:colId xmlns:a16="http://schemas.microsoft.com/office/drawing/2014/main" val="2741308343"/>
                    </a:ext>
                  </a:extLst>
                </a:gridCol>
                <a:gridCol w="1158957">
                  <a:extLst>
                    <a:ext uri="{9D8B030D-6E8A-4147-A177-3AD203B41FA5}">
                      <a16:colId xmlns:a16="http://schemas.microsoft.com/office/drawing/2014/main" val="2495170279"/>
                    </a:ext>
                  </a:extLst>
                </a:gridCol>
                <a:gridCol w="892529">
                  <a:extLst>
                    <a:ext uri="{9D8B030D-6E8A-4147-A177-3AD203B41FA5}">
                      <a16:colId xmlns:a16="http://schemas.microsoft.com/office/drawing/2014/main" val="2055695611"/>
                    </a:ext>
                  </a:extLst>
                </a:gridCol>
              </a:tblGrid>
              <a:tr h="168142">
                <a:tc>
                  <a:txBody>
                    <a:bodyPr/>
                    <a:lstStyle/>
                    <a:p>
                      <a:pPr algn="l" fontAlgn="b"/>
                      <a:r>
                        <a:rPr lang="en-US" sz="1200" b="0" i="0" u="none" strike="noStrike" dirty="0">
                          <a:solidFill>
                            <a:srgbClr val="000000"/>
                          </a:solidFill>
                          <a:effectLst/>
                          <a:latin typeface="Calibri" panose="020F0502020204030204" pitchFamily="34" charset="0"/>
                        </a:rPr>
                        <a:t>TCR Clone Name</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Slope (Log2/Log2)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pValue</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1558540"/>
                  </a:ext>
                </a:extLst>
              </a:tr>
              <a:tr h="168142">
                <a:tc>
                  <a:txBody>
                    <a:bodyPr/>
                    <a:lstStyle/>
                    <a:p>
                      <a:pPr algn="l" fontAlgn="b"/>
                      <a:r>
                        <a:rPr lang="en-US" sz="1200" b="0" i="0" u="none" strike="noStrike" dirty="0">
                          <a:solidFill>
                            <a:srgbClr val="000000"/>
                          </a:solidFill>
                          <a:effectLst/>
                          <a:latin typeface="Calibri" panose="020F0502020204030204" pitchFamily="34" charset="0"/>
                        </a:rPr>
                        <a:t>1146-IPCE</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-0.173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63989126"/>
                  </a:ext>
                </a:extLst>
              </a:tr>
              <a:tr h="168142">
                <a:tc>
                  <a:txBody>
                    <a:bodyPr/>
                    <a:lstStyle/>
                    <a:p>
                      <a:pPr algn="l" fontAlgn="b"/>
                      <a:r>
                        <a:rPr lang="en-US" sz="1200" b="0" i="0" u="none" strike="noStrike">
                          <a:solidFill>
                            <a:srgbClr val="000000"/>
                          </a:solidFill>
                          <a:effectLst/>
                          <a:latin typeface="Calibri" panose="020F0502020204030204" pitchFamily="34" charset="0"/>
                        </a:rPr>
                        <a:t>46C2S4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-0.012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0.647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5856385"/>
                  </a:ext>
                </a:extLst>
              </a:tr>
              <a:tr h="168142">
                <a:tc>
                  <a:txBody>
                    <a:bodyPr/>
                    <a:lstStyle/>
                    <a:p>
                      <a:pPr algn="l" fontAlgn="b"/>
                      <a:r>
                        <a:rPr lang="en-US" sz="1200" b="0" i="0" u="none" strike="noStrike">
                          <a:solidFill>
                            <a:srgbClr val="000000"/>
                          </a:solidFill>
                          <a:effectLst/>
                          <a:latin typeface="Calibri" panose="020F0502020204030204" pitchFamily="34" charset="0"/>
                        </a:rPr>
                        <a:t>46A1S3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-0.109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0.000</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56578252"/>
                  </a:ext>
                </a:extLst>
              </a:tr>
              <a:tr h="168142">
                <a:tc>
                  <a:txBody>
                    <a:bodyPr/>
                    <a:lstStyle/>
                    <a:p>
                      <a:pPr algn="l" fontAlgn="b"/>
                      <a:r>
                        <a:rPr lang="en-US" sz="1200" b="0" i="0" u="none" strike="noStrike">
                          <a:solidFill>
                            <a:srgbClr val="000000"/>
                          </a:solidFill>
                          <a:effectLst/>
                          <a:latin typeface="Calibri" panose="020F0502020204030204" pitchFamily="34" charset="0"/>
                        </a:rPr>
                        <a:t>349-Z-A.4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-0.031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0.163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2213802"/>
                  </a:ext>
                </a:extLst>
              </a:tr>
              <a:tr h="168142">
                <a:tc>
                  <a:txBody>
                    <a:bodyPr/>
                    <a:lstStyle/>
                    <a:p>
                      <a:pPr algn="l" fontAlgn="b"/>
                      <a:r>
                        <a:rPr lang="en-US" sz="1200" b="0" i="0" u="none" strike="noStrike">
                          <a:solidFill>
                            <a:srgbClr val="000000"/>
                          </a:solidFill>
                          <a:effectLst/>
                          <a:latin typeface="Calibri" panose="020F0502020204030204" pitchFamily="34" charset="0"/>
                        </a:rPr>
                        <a:t>349-Z-A.2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-0.063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81372035"/>
                  </a:ext>
                </a:extLst>
              </a:tr>
              <a:tr h="168142">
                <a:tc>
                  <a:txBody>
                    <a:bodyPr/>
                    <a:lstStyle/>
                    <a:p>
                      <a:pPr algn="l" fontAlgn="b"/>
                      <a:r>
                        <a:rPr lang="en-US" sz="1200" b="0" i="0" u="none" strike="noStrike">
                          <a:solidFill>
                            <a:srgbClr val="000000"/>
                          </a:solidFill>
                          <a:effectLst/>
                          <a:latin typeface="Calibri" panose="020F0502020204030204" pitchFamily="34" charset="0"/>
                        </a:rPr>
                        <a:t>LM1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-0.019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0.204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1906914"/>
                  </a:ext>
                </a:extLst>
              </a:tr>
              <a:tr h="168142">
                <a:tc>
                  <a:txBody>
                    <a:bodyPr/>
                    <a:lstStyle/>
                    <a:p>
                      <a:pPr algn="l" fontAlgn="b"/>
                      <a:r>
                        <a:rPr lang="en-US" sz="1200" b="0" i="0" u="none" strike="noStrike">
                          <a:solidFill>
                            <a:srgbClr val="000000"/>
                          </a:solidFill>
                          <a:effectLst/>
                          <a:latin typeface="Calibri" panose="020F0502020204030204" pitchFamily="34" charset="0"/>
                        </a:rPr>
                        <a:t>CTE-Cl3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-0.065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80176060"/>
                  </a:ext>
                </a:extLst>
              </a:tr>
              <a:tr h="168142">
                <a:tc>
                  <a:txBody>
                    <a:bodyPr/>
                    <a:lstStyle/>
                    <a:p>
                      <a:pPr algn="l" fontAlgn="b"/>
                      <a:r>
                        <a:rPr lang="en-US" sz="1200" b="0" i="0" u="none" strike="noStrike">
                          <a:solidFill>
                            <a:srgbClr val="000000"/>
                          </a:solidFill>
                          <a:effectLst/>
                          <a:latin typeface="Calibri" panose="020F0502020204030204" pitchFamily="34" charset="0"/>
                        </a:rPr>
                        <a:t>CTE-Cl5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-0.090</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44006554"/>
                  </a:ext>
                </a:extLst>
              </a:tr>
              <a:tr h="168142">
                <a:tc>
                  <a:txBody>
                    <a:bodyPr/>
                    <a:lstStyle/>
                    <a:p>
                      <a:pPr algn="l" fontAlgn="b"/>
                      <a:r>
                        <a:rPr lang="en-US" sz="1200" b="0" i="0" u="none" strike="noStrike">
                          <a:solidFill>
                            <a:srgbClr val="000000"/>
                          </a:solidFill>
                          <a:effectLst/>
                          <a:latin typeface="Calibri" panose="020F0502020204030204" pitchFamily="34" charset="0"/>
                        </a:rPr>
                        <a:t>Untransduced</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-0.022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0.016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53348588"/>
                  </a:ext>
                </a:extLst>
              </a:tr>
              <a:tr h="168142">
                <a:tc>
                  <a:txBody>
                    <a:bodyPr/>
                    <a:lstStyle/>
                    <a:p>
                      <a:pPr algn="l" fontAlgn="b"/>
                      <a:r>
                        <a:rPr lang="en-US" sz="1200" b="0" i="0" u="none" strike="noStrike">
                          <a:solidFill>
                            <a:srgbClr val="000000"/>
                          </a:solidFill>
                          <a:effectLst/>
                          <a:latin typeface="Calibri" panose="020F0502020204030204" pitchFamily="34" charset="0"/>
                        </a:rPr>
                        <a:t>62B3-K</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-0.068</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28270647"/>
                  </a:ext>
                </a:extLst>
              </a:tr>
              <a:tr h="168142">
                <a:tc>
                  <a:txBody>
                    <a:bodyPr/>
                    <a:lstStyle/>
                    <a:p>
                      <a:pPr algn="l" fontAlgn="b"/>
                      <a:r>
                        <a:rPr lang="en-US" sz="1200" b="0" i="0" u="none" strike="noStrike">
                          <a:solidFill>
                            <a:srgbClr val="000000"/>
                          </a:solidFill>
                          <a:effectLst/>
                          <a:latin typeface="Calibri" panose="020F0502020204030204" pitchFamily="34" charset="0"/>
                        </a:rPr>
                        <a:t>B subclone 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-0.063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204673424"/>
                  </a:ext>
                </a:extLst>
              </a:tr>
              <a:tr h="168142">
                <a:tc>
                  <a:txBody>
                    <a:bodyPr/>
                    <a:lstStyle/>
                    <a:p>
                      <a:pPr algn="l" fontAlgn="b"/>
                      <a:r>
                        <a:rPr lang="en-US" sz="1200" b="0" i="0" u="none" strike="noStrike">
                          <a:solidFill>
                            <a:srgbClr val="000000"/>
                          </a:solidFill>
                          <a:effectLst/>
                          <a:latin typeface="Calibri" panose="020F0502020204030204" pitchFamily="34" charset="0"/>
                        </a:rPr>
                        <a:t>121-3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-0.126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89053468"/>
                  </a:ext>
                </a:extLst>
              </a:tr>
              <a:tr h="168142">
                <a:tc>
                  <a:txBody>
                    <a:bodyPr/>
                    <a:lstStyle/>
                    <a:p>
                      <a:pPr algn="l" fontAlgn="b"/>
                      <a:r>
                        <a:rPr lang="en-US" sz="1200" b="0" i="0" u="none" strike="noStrike">
                          <a:solidFill>
                            <a:srgbClr val="000000"/>
                          </a:solidFill>
                          <a:effectLst/>
                          <a:latin typeface="Calibri" panose="020F0502020204030204" pitchFamily="34" charset="0"/>
                        </a:rPr>
                        <a:t>RG962.6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-0.166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048880617"/>
                  </a:ext>
                </a:extLst>
              </a:tr>
              <a:tr h="168142">
                <a:tc>
                  <a:txBody>
                    <a:bodyPr/>
                    <a:lstStyle/>
                    <a:p>
                      <a:pPr algn="l" fontAlgn="b"/>
                      <a:r>
                        <a:rPr lang="en-US" sz="1200" b="0" i="0" u="none" strike="noStrike">
                          <a:solidFill>
                            <a:srgbClr val="000000"/>
                          </a:solidFill>
                          <a:effectLst/>
                          <a:latin typeface="Calibri" panose="020F0502020204030204" pitchFamily="34" charset="0"/>
                        </a:rPr>
                        <a:t>RG962.17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-0.116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34336986"/>
                  </a:ext>
                </a:extLst>
              </a:tr>
              <a:tr h="168142">
                <a:tc>
                  <a:txBody>
                    <a:bodyPr/>
                    <a:lstStyle/>
                    <a:p>
                      <a:pPr algn="l" fontAlgn="b"/>
                      <a:r>
                        <a:rPr lang="en-US" sz="1200" b="0" i="0" u="none" strike="noStrike">
                          <a:solidFill>
                            <a:srgbClr val="000000"/>
                          </a:solidFill>
                          <a:effectLst/>
                          <a:latin typeface="Calibri" panose="020F0502020204030204" pitchFamily="34" charset="0"/>
                        </a:rPr>
                        <a:t>GMP.962.c03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-0.174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999849014"/>
                  </a:ext>
                </a:extLst>
              </a:tr>
              <a:tr h="168142">
                <a:tc>
                  <a:txBody>
                    <a:bodyPr/>
                    <a:lstStyle/>
                    <a:p>
                      <a:pPr algn="l" fontAlgn="b"/>
                      <a:r>
                        <a:rPr lang="en-US" sz="1200" b="0" i="0" u="none" strike="noStrike">
                          <a:solidFill>
                            <a:srgbClr val="000000"/>
                          </a:solidFill>
                          <a:effectLst/>
                          <a:latin typeface="Calibri" panose="020F0502020204030204" pitchFamily="34" charset="0"/>
                        </a:rPr>
                        <a:t>GMP.962.c07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-0.062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0.007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19746596"/>
                  </a:ext>
                </a:extLst>
              </a:tr>
              <a:tr h="168142">
                <a:tc>
                  <a:txBody>
                    <a:bodyPr/>
                    <a:lstStyle/>
                    <a:p>
                      <a:pPr algn="l" fontAlgn="b"/>
                      <a:r>
                        <a:rPr lang="en-US" sz="1200" b="0" i="0" u="none" strike="noStrike">
                          <a:solidFill>
                            <a:srgbClr val="000000"/>
                          </a:solidFill>
                          <a:effectLst/>
                          <a:latin typeface="Calibri" panose="020F0502020204030204" pitchFamily="34" charset="0"/>
                        </a:rPr>
                        <a:t>GMP.962.c08</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-0.433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35702906"/>
                  </a:ext>
                </a:extLst>
              </a:tr>
              <a:tr h="168142">
                <a:tc>
                  <a:txBody>
                    <a:bodyPr/>
                    <a:lstStyle/>
                    <a:p>
                      <a:pPr algn="l" fontAlgn="b"/>
                      <a:r>
                        <a:rPr lang="en-US" sz="1200" b="0" i="0" u="none" strike="noStrike">
                          <a:solidFill>
                            <a:srgbClr val="000000"/>
                          </a:solidFill>
                          <a:effectLst/>
                          <a:latin typeface="Calibri" panose="020F0502020204030204" pitchFamily="34" charset="0"/>
                        </a:rPr>
                        <a:t>GMP.962.c09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0.049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0.324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5001061"/>
                  </a:ext>
                </a:extLst>
              </a:tr>
              <a:tr h="168142">
                <a:tc>
                  <a:txBody>
                    <a:bodyPr/>
                    <a:lstStyle/>
                    <a:p>
                      <a:pPr algn="l" fontAlgn="b"/>
                      <a:r>
                        <a:rPr lang="en-US" sz="1200" b="0" i="0" u="none" strike="noStrike">
                          <a:solidFill>
                            <a:srgbClr val="000000"/>
                          </a:solidFill>
                          <a:effectLst/>
                          <a:latin typeface="Calibri" panose="020F0502020204030204" pitchFamily="34" charset="0"/>
                        </a:rPr>
                        <a:t>GMP.962.c28</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-0.099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0.165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6536510"/>
                  </a:ext>
                </a:extLst>
              </a:tr>
              <a:tr h="168142">
                <a:tc>
                  <a:txBody>
                    <a:bodyPr/>
                    <a:lstStyle/>
                    <a:p>
                      <a:pPr algn="l" fontAlgn="b"/>
                      <a:r>
                        <a:rPr lang="en-US" sz="1200" b="0" i="0" u="none" strike="noStrike">
                          <a:solidFill>
                            <a:srgbClr val="000000"/>
                          </a:solidFill>
                          <a:effectLst/>
                          <a:latin typeface="Calibri" panose="020F0502020204030204" pitchFamily="34" charset="0"/>
                        </a:rPr>
                        <a:t>GMP.962.c34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-0.050</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0.083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1009404"/>
                  </a:ext>
                </a:extLst>
              </a:tr>
              <a:tr h="168142">
                <a:tc>
                  <a:txBody>
                    <a:bodyPr/>
                    <a:lstStyle/>
                    <a:p>
                      <a:pPr algn="l" fontAlgn="b"/>
                      <a:r>
                        <a:rPr lang="en-US" sz="1200" b="0" i="0" u="none" strike="noStrike">
                          <a:solidFill>
                            <a:srgbClr val="000000"/>
                          </a:solidFill>
                          <a:effectLst/>
                          <a:latin typeface="Calibri" panose="020F0502020204030204" pitchFamily="34" charset="0"/>
                        </a:rPr>
                        <a:t>GMP.255.c02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-0.086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10411335"/>
                  </a:ext>
                </a:extLst>
              </a:tr>
              <a:tr h="168142">
                <a:tc>
                  <a:txBody>
                    <a:bodyPr/>
                    <a:lstStyle/>
                    <a:p>
                      <a:pPr algn="l" fontAlgn="b"/>
                      <a:r>
                        <a:rPr lang="en-US" sz="1200" b="0" i="0" u="none" strike="noStrike">
                          <a:solidFill>
                            <a:srgbClr val="000000"/>
                          </a:solidFill>
                          <a:effectLst/>
                          <a:latin typeface="Calibri" panose="020F0502020204030204" pitchFamily="34" charset="0"/>
                        </a:rPr>
                        <a:t>GMP.255.c04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-0.152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&lt;0.001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34541043"/>
                  </a:ext>
                </a:extLst>
              </a:tr>
              <a:tr h="168142">
                <a:tc>
                  <a:txBody>
                    <a:bodyPr/>
                    <a:lstStyle/>
                    <a:p>
                      <a:pPr algn="l" fontAlgn="b"/>
                      <a:r>
                        <a:rPr lang="en-US" sz="1200" b="0" i="0" u="none" strike="noStrike">
                          <a:solidFill>
                            <a:srgbClr val="000000"/>
                          </a:solidFill>
                          <a:effectLst/>
                          <a:latin typeface="Calibri" panose="020F0502020204030204" pitchFamily="34" charset="0"/>
                        </a:rPr>
                        <a:t>GMP.255.c08</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0.021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0.025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74535816"/>
                  </a:ext>
                </a:extLst>
              </a:tr>
              <a:tr h="168142">
                <a:tc>
                  <a:txBody>
                    <a:bodyPr/>
                    <a:lstStyle/>
                    <a:p>
                      <a:pPr algn="l" fontAlgn="b"/>
                      <a:r>
                        <a:rPr lang="en-US" sz="1200" b="0" i="0" u="none" strike="noStrike">
                          <a:solidFill>
                            <a:srgbClr val="000000"/>
                          </a:solidFill>
                          <a:effectLst/>
                          <a:latin typeface="Calibri" panose="020F0502020204030204" pitchFamily="34" charset="0"/>
                        </a:rPr>
                        <a:t>GMP.255.c17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-0.018</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0.237</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2977447"/>
                  </a:ext>
                </a:extLst>
              </a:tr>
              <a:tr h="168142">
                <a:tc>
                  <a:txBody>
                    <a:bodyPr/>
                    <a:lstStyle/>
                    <a:p>
                      <a:pPr algn="l" fontAlgn="b"/>
                      <a:r>
                        <a:rPr lang="en-US" sz="1200" b="0" i="0" u="none" strike="noStrike">
                          <a:solidFill>
                            <a:srgbClr val="000000"/>
                          </a:solidFill>
                          <a:effectLst/>
                          <a:latin typeface="Calibri" panose="020F0502020204030204" pitchFamily="34" charset="0"/>
                        </a:rPr>
                        <a:t>GMP.255.c33</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Calibri" panose="020F0502020204030204" pitchFamily="34" charset="0"/>
                        </a:rPr>
                        <a:t>-0.005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0.516</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465902"/>
                  </a:ext>
                </a:extLst>
              </a:tr>
              <a:tr h="168142">
                <a:tc>
                  <a:txBody>
                    <a:bodyPr/>
                    <a:lstStyle/>
                    <a:p>
                      <a:pPr algn="l" fontAlgn="b"/>
                      <a:r>
                        <a:rPr lang="en-US" sz="1200" b="0" i="0" u="none" strike="noStrike">
                          <a:solidFill>
                            <a:srgbClr val="000000"/>
                          </a:solidFill>
                          <a:effectLst/>
                          <a:latin typeface="Calibri" panose="020F0502020204030204" pitchFamily="34" charset="0"/>
                        </a:rPr>
                        <a:t>GMP.255.c42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-0.034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0.022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03102744"/>
                  </a:ext>
                </a:extLst>
              </a:tr>
              <a:tr h="168142">
                <a:tc>
                  <a:txBody>
                    <a:bodyPr/>
                    <a:lstStyle/>
                    <a:p>
                      <a:pPr algn="l" fontAlgn="b"/>
                      <a:r>
                        <a:rPr lang="en-US" sz="1200" b="0" i="0" u="none" strike="noStrike">
                          <a:solidFill>
                            <a:srgbClr val="000000"/>
                          </a:solidFill>
                          <a:effectLst/>
                          <a:latin typeface="Calibri" panose="020F0502020204030204" pitchFamily="34" charset="0"/>
                        </a:rPr>
                        <a:t>GMP.255.c44</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-0.050</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0.001</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77296640"/>
                  </a:ext>
                </a:extLst>
              </a:tr>
              <a:tr h="168142">
                <a:tc>
                  <a:txBody>
                    <a:bodyPr/>
                    <a:lstStyle/>
                    <a:p>
                      <a:pPr algn="l" fontAlgn="b"/>
                      <a:r>
                        <a:rPr lang="en-US" sz="1200" b="0" i="0" u="none" strike="noStrike">
                          <a:solidFill>
                            <a:srgbClr val="000000"/>
                          </a:solidFill>
                          <a:effectLst/>
                          <a:latin typeface="Calibri" panose="020F0502020204030204" pitchFamily="34" charset="0"/>
                        </a:rPr>
                        <a:t>GMP.255.c45</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-0.049</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0.002</a:t>
                      </a:r>
                    </a:p>
                  </a:txBody>
                  <a:tcPr marL="6799" marR="6799" marT="67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10426142"/>
                  </a:ext>
                </a:extLst>
              </a:tr>
            </a:tbl>
          </a:graphicData>
        </a:graphic>
      </p:graphicFrame>
    </p:spTree>
    <p:extLst>
      <p:ext uri="{BB962C8B-B14F-4D97-AF65-F5344CB8AC3E}">
        <p14:creationId xmlns:p14="http://schemas.microsoft.com/office/powerpoint/2010/main" val="81597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D8D9C-D902-8E52-9152-4DCC0D195179}"/>
              </a:ext>
            </a:extLst>
          </p:cNvPr>
          <p:cNvSpPr>
            <a:spLocks noGrp="1"/>
          </p:cNvSpPr>
          <p:nvPr>
            <p:ph type="sldNum" sz="quarter" idx="11"/>
          </p:nvPr>
        </p:nvSpPr>
        <p:spPr/>
        <p:txBody>
          <a:bodyPr/>
          <a:lstStyle/>
          <a:p>
            <a:fld id="{A5BAB853-D093-4E9B-9C78-6FA41F2B5735}" type="slidenum">
              <a:rPr lang="en-US" smtClean="0"/>
              <a:t>9</a:t>
            </a:fld>
            <a:endParaRPr lang="en-US"/>
          </a:p>
        </p:txBody>
      </p:sp>
      <p:pic>
        <p:nvPicPr>
          <p:cNvPr id="2" name="Picture 1">
            <a:extLst>
              <a:ext uri="{FF2B5EF4-FFF2-40B4-BE49-F238E27FC236}">
                <a16:creationId xmlns:a16="http://schemas.microsoft.com/office/drawing/2014/main" id="{EEEC2DBB-ADD5-7680-4EA2-7CF84761A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5662" y="1118437"/>
            <a:ext cx="5158629" cy="5158629"/>
          </a:xfrm>
          <a:prstGeom prst="rect">
            <a:avLst/>
          </a:prstGeom>
        </p:spPr>
      </p:pic>
      <p:sp>
        <p:nvSpPr>
          <p:cNvPr id="5" name="TextBox 4">
            <a:extLst>
              <a:ext uri="{FF2B5EF4-FFF2-40B4-BE49-F238E27FC236}">
                <a16:creationId xmlns:a16="http://schemas.microsoft.com/office/drawing/2014/main" id="{914F94C0-33E3-B73B-24A4-075C26CFB66C}"/>
              </a:ext>
            </a:extLst>
          </p:cNvPr>
          <p:cNvSpPr txBox="1"/>
          <p:nvPr/>
        </p:nvSpPr>
        <p:spPr>
          <a:xfrm>
            <a:off x="0" y="256663"/>
            <a:ext cx="12192000" cy="861774"/>
          </a:xfrm>
          <a:prstGeom prst="rect">
            <a:avLst/>
          </a:prstGeom>
          <a:noFill/>
        </p:spPr>
        <p:txBody>
          <a:bodyPr wrap="square" lIns="0" tIns="0" rIns="0" bIns="0" rtlCol="0">
            <a:spAutoFit/>
          </a:bodyPr>
          <a:lstStyle/>
          <a:p>
            <a:pPr algn="ctr"/>
            <a:r>
              <a:rPr lang="en-US" sz="2800" kern="1200" dirty="0">
                <a:solidFill>
                  <a:srgbClr val="FF0000"/>
                </a:solidFill>
                <a:latin typeface="+mj-lt"/>
                <a:ea typeface="+mn-ea"/>
                <a:cs typeface="+mn-cs"/>
              </a:rPr>
              <a:t>Proximal (Upstream) Activation of </a:t>
            </a:r>
            <a:r>
              <a:rPr lang="en-US" sz="2800" kern="1200" dirty="0" err="1">
                <a:solidFill>
                  <a:srgbClr val="FF0000"/>
                </a:solidFill>
                <a:latin typeface="+mj-lt"/>
                <a:ea typeface="+mn-ea"/>
                <a:cs typeface="+mn-cs"/>
              </a:rPr>
              <a:t>Jurkat</a:t>
            </a:r>
            <a:r>
              <a:rPr lang="en-US" sz="2800" dirty="0">
                <a:solidFill>
                  <a:srgbClr val="FF0000"/>
                </a:solidFill>
                <a:latin typeface="+mj-lt"/>
              </a:rPr>
              <a:t> (%CD69+ in CD19-)</a:t>
            </a:r>
            <a:r>
              <a:rPr lang="en-US" sz="2800" kern="1200" dirty="0">
                <a:solidFill>
                  <a:srgbClr val="FF0000"/>
                </a:solidFill>
                <a:latin typeface="+mj-lt"/>
                <a:ea typeface="+mn-ea"/>
                <a:cs typeface="+mn-cs"/>
              </a:rPr>
              <a:t> vs CD19+ (</a:t>
            </a:r>
            <a:r>
              <a:rPr lang="en-US" sz="2800" kern="1200" dirty="0" err="1">
                <a:solidFill>
                  <a:srgbClr val="FF0000"/>
                </a:solidFill>
                <a:latin typeface="+mj-lt"/>
                <a:ea typeface="+mn-ea"/>
                <a:cs typeface="+mn-cs"/>
              </a:rPr>
              <a:t>Daudi</a:t>
            </a:r>
            <a:r>
              <a:rPr lang="en-US" sz="2800" kern="1200" dirty="0">
                <a:solidFill>
                  <a:srgbClr val="FF0000"/>
                </a:solidFill>
                <a:latin typeface="+mj-lt"/>
                <a:ea typeface="+mn-ea"/>
                <a:cs typeface="+mn-cs"/>
              </a:rPr>
              <a:t>) Cell Counts </a:t>
            </a:r>
            <a:r>
              <a:rPr lang="en-US" sz="2800" dirty="0">
                <a:solidFill>
                  <a:srgbClr val="FF0000"/>
                </a:solidFill>
                <a:latin typeface="+mj-lt"/>
              </a:rPr>
              <a:t>with Geometric Mean of </a:t>
            </a:r>
            <a:r>
              <a:rPr lang="en-US" sz="2800" dirty="0" err="1">
                <a:solidFill>
                  <a:srgbClr val="FF0000"/>
                </a:solidFill>
                <a:latin typeface="+mj-lt"/>
              </a:rPr>
              <a:t>Daudies</a:t>
            </a:r>
            <a:endParaRPr lang="en-US" sz="2800" kern="1200" dirty="0">
              <a:solidFill>
                <a:srgbClr val="FF0000"/>
              </a:solidFill>
              <a:latin typeface="+mj-lt"/>
              <a:ea typeface="+mn-ea"/>
              <a:cs typeface="+mn-cs"/>
            </a:endParaRPr>
          </a:p>
        </p:txBody>
      </p:sp>
      <p:sp>
        <p:nvSpPr>
          <p:cNvPr id="6" name="TextBox 5">
            <a:extLst>
              <a:ext uri="{FF2B5EF4-FFF2-40B4-BE49-F238E27FC236}">
                <a16:creationId xmlns:a16="http://schemas.microsoft.com/office/drawing/2014/main" id="{C48C31EB-04F0-749C-6BD4-DC9B3E1C179C}"/>
              </a:ext>
            </a:extLst>
          </p:cNvPr>
          <p:cNvSpPr txBox="1"/>
          <p:nvPr/>
        </p:nvSpPr>
        <p:spPr>
          <a:xfrm>
            <a:off x="7508395" y="1162782"/>
            <a:ext cx="3934668" cy="215443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kern="1200" dirty="0">
                <a:solidFill>
                  <a:schemeClr val="tx1"/>
                </a:solidFill>
                <a:ea typeface="+mn-ea"/>
                <a:cs typeface="+mn-cs"/>
              </a:rPr>
              <a:t>Red horizontal dashed line is the geometric mean of </a:t>
            </a:r>
            <a:r>
              <a:rPr lang="en-US" sz="1400" kern="1200" dirty="0" err="1">
                <a:solidFill>
                  <a:schemeClr val="tx1"/>
                </a:solidFill>
                <a:ea typeface="+mn-ea"/>
                <a:cs typeface="+mn-cs"/>
              </a:rPr>
              <a:t>Daudies</a:t>
            </a:r>
            <a:r>
              <a:rPr lang="en-US" sz="1400" kern="1200" dirty="0">
                <a:solidFill>
                  <a:schemeClr val="tx1"/>
                </a:solidFill>
                <a:ea typeface="+mn-ea"/>
                <a:cs typeface="+mn-cs"/>
              </a:rPr>
              <a:t> in all samples combined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69+ marker indicates proximal (upstream) activation of </a:t>
            </a:r>
            <a:r>
              <a:rPr lang="en-US" sz="1400" dirty="0" err="1"/>
              <a:t>Jurkat</a:t>
            </a:r>
            <a:r>
              <a:rPr lang="en-US" sz="1400" dirty="0"/>
              <a:t> cells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Only a few clones show negative correlation between % activated </a:t>
            </a:r>
            <a:r>
              <a:rPr lang="en-US" sz="1400" dirty="0" err="1"/>
              <a:t>Jurkats</a:t>
            </a:r>
            <a:r>
              <a:rPr lang="en-US" sz="1400" dirty="0"/>
              <a:t> and number of live </a:t>
            </a:r>
            <a:r>
              <a:rPr lang="en-US" sz="1400" dirty="0" err="1"/>
              <a:t>Daudi</a:t>
            </a:r>
            <a:r>
              <a:rPr lang="en-US" sz="1400" dirty="0"/>
              <a:t> cells in the </a:t>
            </a:r>
            <a:r>
              <a:rPr lang="en-US" sz="1400" dirty="0" err="1"/>
              <a:t>sampls</a:t>
            </a:r>
            <a:r>
              <a:rPr lang="en-US" sz="1400" dirty="0"/>
              <a:t>. E.g., GMP255.c08 and .c17. </a:t>
            </a:r>
          </a:p>
        </p:txBody>
      </p:sp>
    </p:spTree>
    <p:extLst>
      <p:ext uri="{BB962C8B-B14F-4D97-AF65-F5344CB8AC3E}">
        <p14:creationId xmlns:p14="http://schemas.microsoft.com/office/powerpoint/2010/main" val="36244313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O42sikSOG2ErbwpVu9G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UjSPZDbtlpkwaw1M.6TBg"/>
</p:tagLst>
</file>

<file path=ppt/theme/theme1.xml><?xml version="1.0" encoding="utf-8"?>
<a:theme xmlns:a="http://schemas.openxmlformats.org/drawingml/2006/main" name="2021_JIM">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_JIM" id="{B1AE04A1-DC72-4517-92F0-4DD9DFB19D76}" vid="{397A88F1-C6E3-4FBE-9701-79AA5488F0C1}"/>
    </a:ext>
  </a:extLst>
</a:theme>
</file>

<file path=ppt/theme/theme2.xml><?xml version="1.0" encoding="utf-8"?>
<a:theme xmlns:a="http://schemas.openxmlformats.org/drawingml/2006/main" name="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3.xml><?xml version="1.0" encoding="utf-8"?>
<a:theme xmlns:a="http://schemas.openxmlformats.org/drawingml/2006/main" name="1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4.xml><?xml version="1.0" encoding="utf-8"?>
<a:theme xmlns:a="http://schemas.openxmlformats.org/drawingml/2006/main" name="2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5.xml><?xml version="1.0" encoding="utf-8"?>
<a:theme xmlns:a="http://schemas.openxmlformats.org/drawingml/2006/main" name="Johnson and Johnson: Innovative Medicine">
  <a:themeElements>
    <a:clrScheme name="Johnson and Johnson 1">
      <a:dk1>
        <a:srgbClr val="000000"/>
      </a:dk1>
      <a:lt1>
        <a:srgbClr val="FFFFFF"/>
      </a:lt1>
      <a:dk2>
        <a:srgbClr val="F9F7F6"/>
      </a:dk2>
      <a:lt2>
        <a:srgbClr val="564C47"/>
      </a:lt2>
      <a:accent1>
        <a:srgbClr val="EB1700"/>
      </a:accent1>
      <a:accent2>
        <a:srgbClr val="000000"/>
      </a:accent2>
      <a:accent3>
        <a:srgbClr val="C1BBB3"/>
      </a:accent3>
      <a:accent4>
        <a:srgbClr val="004685"/>
      </a:accent4>
      <a:accent5>
        <a:srgbClr val="69D0FF"/>
      </a:accent5>
      <a:accent6>
        <a:srgbClr val="541980"/>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resentation3" id="{36A30F4E-5528-4955-911C-1DC9BB59643F}" vid="{95363283-C92B-4F04-A6EC-EA6F0A3954C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afc89a2-435a-45ed-a54c-908d30ead9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08389A1B08544AB226D9F310D89449" ma:contentTypeVersion="18" ma:contentTypeDescription="Create a new document." ma:contentTypeScope="" ma:versionID="d0caa0591eb33f5ec8e71941f21c6043">
  <xsd:schema xmlns:xsd="http://www.w3.org/2001/XMLSchema" xmlns:xs="http://www.w3.org/2001/XMLSchema" xmlns:p="http://schemas.microsoft.com/office/2006/metadata/properties" xmlns:ns3="1afc89a2-435a-45ed-a54c-908d30ead933" xmlns:ns4="b3d7475e-7b4e-415a-8936-129c8721ef12" targetNamespace="http://schemas.microsoft.com/office/2006/metadata/properties" ma:root="true" ma:fieldsID="90c8eb7b81bec9274e73f28fcf719dc2" ns3:_="" ns4:_="">
    <xsd:import namespace="1afc89a2-435a-45ed-a54c-908d30ead933"/>
    <xsd:import namespace="b3d7475e-7b4e-415a-8936-129c8721ef1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c89a2-435a-45ed-a54c-908d30ead93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d7475e-7b4e-415a-8936-129c8721ef1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C2A425-941C-4E9C-ADF0-705E976FA17A}">
  <ds:schemaRefs>
    <ds:schemaRef ds:uri="http://schemas.microsoft.com/sharepoint/v3/contenttype/forms"/>
  </ds:schemaRefs>
</ds:datastoreItem>
</file>

<file path=customXml/itemProps2.xml><?xml version="1.0" encoding="utf-8"?>
<ds:datastoreItem xmlns:ds="http://schemas.openxmlformats.org/officeDocument/2006/customXml" ds:itemID="{B6D96EF3-D357-4916-B41A-D6C960EF31FC}">
  <ds:schemaRefs>
    <ds:schemaRef ds:uri="http://purl.org/dc/elements/1.1/"/>
    <ds:schemaRef ds:uri="http://schemas.microsoft.com/office/2006/metadata/properties"/>
    <ds:schemaRef ds:uri="http://purl.org/dc/terms/"/>
    <ds:schemaRef ds:uri="1afc89a2-435a-45ed-a54c-908d30ead933"/>
    <ds:schemaRef ds:uri="http://schemas.microsoft.com/office/2006/documentManagement/types"/>
    <ds:schemaRef ds:uri="http://schemas.microsoft.com/office/infopath/2007/PartnerControls"/>
    <ds:schemaRef ds:uri="http://schemas.openxmlformats.org/package/2006/metadata/core-properties"/>
    <ds:schemaRef ds:uri="b3d7475e-7b4e-415a-8936-129c8721ef12"/>
    <ds:schemaRef ds:uri="http://www.w3.org/XML/1998/namespace"/>
    <ds:schemaRef ds:uri="http://purl.org/dc/dcmitype/"/>
  </ds:schemaRefs>
</ds:datastoreItem>
</file>

<file path=customXml/itemProps3.xml><?xml version="1.0" encoding="utf-8"?>
<ds:datastoreItem xmlns:ds="http://schemas.openxmlformats.org/officeDocument/2006/customXml" ds:itemID="{30192ACB-8820-4143-B9FA-996B6BCE60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c89a2-435a-45ed-a54c-908d30ead933"/>
    <ds:schemaRef ds:uri="b3d7475e-7b4e-415a-8936-129c8721e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2021_JIM</Template>
  <TotalTime>154378</TotalTime>
  <Words>1960</Words>
  <Application>Microsoft Office PowerPoint</Application>
  <PresentationFormat>Widescreen</PresentationFormat>
  <Paragraphs>338</Paragraphs>
  <Slides>19</Slides>
  <Notes>0</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2" baseType="lpstr">
      <vt:lpstr>Arial</vt:lpstr>
      <vt:lpstr>Calibri</vt:lpstr>
      <vt:lpstr>Courier New</vt:lpstr>
      <vt:lpstr>Georgia</vt:lpstr>
      <vt:lpstr>Johnson Display</vt:lpstr>
      <vt:lpstr>Johnson Text</vt:lpstr>
      <vt:lpstr>Verdana</vt:lpstr>
      <vt:lpstr>2021_JIM</vt:lpstr>
      <vt:lpstr>Janssen Our Promise Widescreen - COOL</vt:lpstr>
      <vt:lpstr>1_Janssen Our Promise Widescreen - COOL</vt:lpstr>
      <vt:lpstr>2_Janssen Our Promise Widescreen - COOL</vt:lpstr>
      <vt:lpstr>Johnson and Johnson: Innovative Medicine</vt:lpstr>
      <vt:lpstr>think-cell Slide</vt:lpstr>
      <vt:lpstr>Data Analysis of Jurkat γδ+ Reporter Lines for GMP Seed Clones</vt:lpstr>
      <vt:lpstr>PowerPoint Presentation</vt:lpstr>
      <vt:lpstr>PowerPoint Presentation</vt:lpstr>
      <vt:lpstr>Counts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Clone Heatmaps and Clustering of Cell Counts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Gasdermin family of proteins</dc:title>
  <dc:creator>Wertheimer, Joshua [JRDUS]</dc:creator>
  <cp:lastModifiedBy>Sargsyan, Davit [JRDUS]</cp:lastModifiedBy>
  <cp:revision>386</cp:revision>
  <dcterms:created xsi:type="dcterms:W3CDTF">2021-10-25T15:56:38Z</dcterms:created>
  <dcterms:modified xsi:type="dcterms:W3CDTF">2024-09-16T18:22:12Z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0x010100E708389A1B08544AB226D9F310D89449</vt:lpwstr>
  </property>
</Properties>
</file>